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77" r:id="rId3"/>
    <p:sldId id="257" r:id="rId4"/>
    <p:sldId id="258" r:id="rId5"/>
    <p:sldId id="276" r:id="rId6"/>
    <p:sldId id="259" r:id="rId7"/>
    <p:sldId id="261" r:id="rId8"/>
    <p:sldId id="262" r:id="rId9"/>
    <p:sldId id="264" r:id="rId10"/>
    <p:sldId id="265" r:id="rId11"/>
    <p:sldId id="275" r:id="rId12"/>
    <p:sldId id="273" r:id="rId13"/>
  </p:sldIdLst>
  <p:sldSz cx="9144000" cy="5143500" type="screen16x9"/>
  <p:notesSz cx="6858000" cy="9144000"/>
  <p:embeddedFontLst>
    <p:embeddedFont>
      <p:font typeface="Arial Unicode MS" panose="020B0604020202020204" pitchFamily="34" charset="-128"/>
      <p:regular r:id="rId15"/>
    </p:embeddedFont>
    <p:embeddedFont>
      <p:font typeface="Arial Black" panose="020B0A04020102020204" pitchFamily="34" charset="0"/>
      <p:bold r:id="rId16"/>
    </p:embeddedFont>
    <p:embeddedFont>
      <p:font typeface="Verdana" panose="020B0604030504040204" pitchFamily="34" charset="0"/>
      <p:regular r:id="rId17"/>
      <p:bold r:id="rId18"/>
      <p:italic r:id="rId19"/>
      <p:boldItalic r:id="rId20"/>
    </p:embeddedFont>
    <p:embeddedFont>
      <p:font typeface="Varela Round" panose="00000500000000000000" charset="-79"/>
      <p:regular r:id="rId21"/>
    </p:embeddedFont>
    <p:embeddedFont>
      <p:font typeface="Bauhaus 93" panose="04030905020B02020C02" pitchFamily="82"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9D9D9D"/>
    <a:srgbClr val="006D62"/>
    <a:srgbClr val="C00000"/>
    <a:srgbClr val="052049"/>
    <a:srgbClr val="5E5D5E"/>
    <a:srgbClr val="686666"/>
    <a:srgbClr val="F8F8F8"/>
    <a:srgbClr val="5D5C5C"/>
    <a:srgbClr val="67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70972" autoAdjust="0"/>
  </p:normalViewPr>
  <p:slideViewPr>
    <p:cSldViewPr snapToGrid="0">
      <p:cViewPr varScale="1">
        <p:scale>
          <a:sx n="81" d="100"/>
          <a:sy n="81"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74327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400" dirty="0" smtClean="0">
                <a:solidFill>
                  <a:srgbClr val="222222"/>
                </a:solidFill>
                <a:latin typeface="Verdana"/>
                <a:ea typeface="Verdana"/>
                <a:cs typeface="Verdana"/>
                <a:sym typeface="Verdana"/>
              </a:rPr>
              <a:t>Hi, my</a:t>
            </a:r>
            <a:r>
              <a:rPr lang="en" sz="1400" baseline="0" dirty="0" smtClean="0">
                <a:solidFill>
                  <a:srgbClr val="222222"/>
                </a:solidFill>
                <a:latin typeface="Verdana"/>
                <a:ea typeface="Verdana"/>
                <a:cs typeface="Verdana"/>
                <a:sym typeface="Verdana"/>
              </a:rPr>
              <a:t> name is Sameh Saleh and I want to talk to you all about mitigating Alarm Fatigue in the hospital with a novel approach called Precise.ly.</a:t>
            </a:r>
          </a:p>
        </p:txBody>
      </p:sp>
    </p:spTree>
    <p:extLst>
      <p:ext uri="{BB962C8B-B14F-4D97-AF65-F5344CB8AC3E}">
        <p14:creationId xmlns:p14="http://schemas.microsoft.com/office/powerpoint/2010/main" val="954842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For this patient, their thresholds of 60 and 110 were set by their static demographics, diagnoses, and ICU location</a:t>
            </a:r>
            <a:r>
              <a:rPr lang="en-US" baseline="0" dirty="0" smtClean="0"/>
              <a:t>, but with the introduction of a new medication Propranolol which is expected to drop your heart rate, the thresholds shift down to 50 and 100 as their physiologic state has changed. Despite the shift, the alarm still goes off indicated a violation of the parameters of their new physiologic state. </a:t>
            </a:r>
          </a:p>
        </p:txBody>
      </p:sp>
    </p:spTree>
    <p:extLst>
      <p:ext uri="{BB962C8B-B14F-4D97-AF65-F5344CB8AC3E}">
        <p14:creationId xmlns:p14="http://schemas.microsoft.com/office/powerpoint/2010/main" val="227706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created the framework of a precision monitoring system that provides you heart rate alarms that actually matter.  </a:t>
            </a:r>
            <a:r>
              <a:rPr lang="en-US" dirty="0" smtClean="0"/>
              <a:t>Now</a:t>
            </a:r>
            <a:r>
              <a:rPr lang="en-US" baseline="0" dirty="0" smtClean="0"/>
              <a:t> the next step is to expand with more data and to other vital signs and then, implement Precise.ly at UCSF medical center with real-time monitoring. Precise.ly addresses the crux of the problem of alarm fatigue and improves alarm safety.</a:t>
            </a:r>
          </a:p>
          <a:p>
            <a:endParaRPr lang="en-US" baseline="0" dirty="0" smtClean="0"/>
          </a:p>
        </p:txBody>
      </p:sp>
    </p:spTree>
    <p:extLst>
      <p:ext uri="{BB962C8B-B14F-4D97-AF65-F5344CB8AC3E}">
        <p14:creationId xmlns:p14="http://schemas.microsoft.com/office/powerpoint/2010/main" val="334070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all for your </a:t>
            </a:r>
            <a:r>
              <a:rPr lang="en-US" dirty="0" smtClean="0"/>
              <a:t>time.</a:t>
            </a:r>
            <a:r>
              <a:rPr lang="en-US" baseline="0" dirty="0" smtClean="0"/>
              <a:t> If you’re interested, I would love to talk to you about it </a:t>
            </a:r>
            <a:endParaRPr lang="en-US" dirty="0" smtClean="0"/>
          </a:p>
        </p:txBody>
      </p:sp>
    </p:spTree>
    <p:extLst>
      <p:ext uri="{BB962C8B-B14F-4D97-AF65-F5344CB8AC3E}">
        <p14:creationId xmlns:p14="http://schemas.microsoft.com/office/powerpoint/2010/main" val="171006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100" baseline="0" dirty="0" smtClean="0">
                <a:solidFill>
                  <a:srgbClr val="222222"/>
                </a:solidFill>
                <a:latin typeface="Verdana"/>
                <a:ea typeface="Verdana"/>
                <a:cs typeface="Verdana"/>
                <a:sym typeface="Verdana"/>
              </a:rPr>
              <a:t>As a current 4</a:t>
            </a:r>
            <a:r>
              <a:rPr lang="en" sz="1100" baseline="30000" dirty="0" smtClean="0">
                <a:solidFill>
                  <a:srgbClr val="222222"/>
                </a:solidFill>
                <a:latin typeface="Verdana"/>
                <a:ea typeface="Verdana"/>
                <a:cs typeface="Verdana"/>
                <a:sym typeface="Verdana"/>
              </a:rPr>
              <a:t>th</a:t>
            </a:r>
            <a:r>
              <a:rPr lang="en" sz="1100" baseline="0" dirty="0" smtClean="0">
                <a:solidFill>
                  <a:srgbClr val="222222"/>
                </a:solidFill>
                <a:latin typeface="Verdana"/>
                <a:ea typeface="Verdana"/>
                <a:cs typeface="Verdana"/>
                <a:sym typeface="Verdana"/>
              </a:rPr>
              <a:t> year medical student at University of Virginia, I’ve seen the following situation happen repeatedly.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100" baseline="0" dirty="0" smtClean="0">
              <a:solidFill>
                <a:srgbClr val="222222"/>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100" baseline="0" dirty="0" smtClean="0">
                <a:solidFill>
                  <a:srgbClr val="222222"/>
                </a:solidFill>
                <a:latin typeface="Verdana"/>
                <a:ea typeface="Verdana"/>
                <a:cs typeface="Verdana"/>
                <a:sym typeface="Verdana"/>
              </a:rPr>
              <a:t>You’re a doctor or nurse in the INTENSIVE CARE UNIT and you hear new alarms for two different patients. You have to determine what each alarm is and if and how quickly you need to respond. Now, this all sounds reasonable until you put it in context.</a:t>
            </a:r>
          </a:p>
        </p:txBody>
      </p:sp>
    </p:spTree>
    <p:extLst>
      <p:ext uri="{BB962C8B-B14F-4D97-AF65-F5344CB8AC3E}">
        <p14:creationId xmlns:p14="http://schemas.microsoft.com/office/powerpoint/2010/main" val="138682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When you count all</a:t>
            </a:r>
            <a:r>
              <a:rPr lang="en-US" baseline="0" dirty="0" smtClean="0"/>
              <a:t> the alarms for all patients across a hospital you have on the order of 10,000s of alarms per day. That’s a lot. But what’s the real kicker is that 90-99% of these alarms do not require clinical intervention. </a:t>
            </a:r>
            <a:endParaRPr dirty="0"/>
          </a:p>
        </p:txBody>
      </p:sp>
    </p:spTree>
    <p:extLst>
      <p:ext uri="{BB962C8B-B14F-4D97-AF65-F5344CB8AC3E}">
        <p14:creationId xmlns:p14="http://schemas.microsoft.com/office/powerpoint/2010/main" val="228829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spcBef>
                <a:spcPts val="0"/>
              </a:spcBef>
              <a:buFontTx/>
              <a:buNone/>
            </a:pPr>
            <a:r>
              <a:rPr lang="en-US" dirty="0" smtClean="0"/>
              <a:t>Let’s hone in on</a:t>
            </a:r>
            <a:r>
              <a:rPr lang="en-US" baseline="0" dirty="0" smtClean="0"/>
              <a:t> heart rate.  For this patient you can see their current HR is at 129 and their limits are at 50 and 120 so this should trigger an alarm for this patient, but what often happens is healthcare providers either ignore or </a:t>
            </a:r>
            <a:r>
              <a:rPr lang="en-US" baseline="0" dirty="0" smtClean="0"/>
              <a:t>mute the </a:t>
            </a:r>
            <a:r>
              <a:rPr lang="en-US" baseline="0" dirty="0" smtClean="0"/>
              <a:t>alarms. </a:t>
            </a:r>
          </a:p>
          <a:p>
            <a:pPr marL="0" lvl="0" indent="0" rtl="0">
              <a:spcBef>
                <a:spcPts val="0"/>
              </a:spcBef>
              <a:buFontTx/>
              <a:buNone/>
            </a:pPr>
            <a:endParaRPr lang="en-US" baseline="0" dirty="0" smtClean="0"/>
          </a:p>
          <a:p>
            <a:pPr marL="0" lvl="0" indent="0" rtl="0">
              <a:spcBef>
                <a:spcPts val="0"/>
              </a:spcBef>
              <a:buFontTx/>
              <a:buNone/>
            </a:pPr>
            <a:r>
              <a:rPr lang="en-US" baseline="0" dirty="0" smtClean="0"/>
              <a:t>The crux of the issue is that currently all patients have those same limits.</a:t>
            </a:r>
          </a:p>
        </p:txBody>
      </p:sp>
    </p:spTree>
    <p:extLst>
      <p:ext uri="{BB962C8B-B14F-4D97-AF65-F5344CB8AC3E}">
        <p14:creationId xmlns:p14="http://schemas.microsoft.com/office/powerpoint/2010/main" val="353103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different patients at different times have different physiologic states and therefore different heart rate distributions. One size does not fit all for those alarm thresholds.</a:t>
            </a:r>
          </a:p>
          <a:p>
            <a:endParaRPr lang="en-US" dirty="0"/>
          </a:p>
        </p:txBody>
      </p:sp>
    </p:spTree>
    <p:extLst>
      <p:ext uri="{BB962C8B-B14F-4D97-AF65-F5344CB8AC3E}">
        <p14:creationId xmlns:p14="http://schemas.microsoft.com/office/powerpoint/2010/main" val="161370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l" rtl="0">
              <a:spcBef>
                <a:spcPts val="0"/>
              </a:spcBef>
              <a:buNone/>
            </a:pPr>
            <a:r>
              <a:rPr lang="en" sz="1200" b="0" baseline="0" dirty="0" smtClean="0">
                <a:solidFill>
                  <a:srgbClr val="999999"/>
                </a:solidFill>
                <a:latin typeface="Varela Round"/>
                <a:ea typeface="Varela Round"/>
                <a:cs typeface="Varela Round"/>
                <a:sym typeface="Varela Round"/>
              </a:rPr>
              <a:t>Our endpoint is to develop a precision alarm thresholding system that links to your physiologic state. </a:t>
            </a:r>
            <a:r>
              <a:rPr lang="en" sz="1200" b="0" baseline="0" dirty="0" smtClean="0">
                <a:solidFill>
                  <a:srgbClr val="999999"/>
                </a:solidFill>
                <a:latin typeface="Varela Round"/>
                <a:ea typeface="Varela Round"/>
                <a:cs typeface="Varela Round"/>
                <a:sym typeface="Varela Round"/>
              </a:rPr>
              <a:t>To do that </a:t>
            </a:r>
            <a:r>
              <a:rPr lang="en" sz="1200" b="0" baseline="0" dirty="0" smtClean="0">
                <a:solidFill>
                  <a:srgbClr val="999999"/>
                </a:solidFill>
                <a:latin typeface="Varela Round"/>
                <a:ea typeface="Varela Round"/>
                <a:cs typeface="Varela Round"/>
                <a:sym typeface="Varela Round"/>
              </a:rPr>
              <a:t>1) we want to find groups of patients with similar HR distributions that can be represented by one overall distribution and 2) Be able to classify future patients in the correct group</a:t>
            </a:r>
          </a:p>
          <a:p>
            <a:pPr lvl="0" algn="l" rtl="0">
              <a:spcBef>
                <a:spcPts val="0"/>
              </a:spcBef>
              <a:buNone/>
            </a:pPr>
            <a:endParaRPr lang="en" sz="1200" b="0" baseline="0" dirty="0" smtClean="0">
              <a:solidFill>
                <a:srgbClr val="999999"/>
              </a:solidFill>
              <a:latin typeface="Varela Round"/>
              <a:ea typeface="Varela Round"/>
              <a:cs typeface="Varela Round"/>
              <a:sym typeface="Varela Roun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baseline="0" dirty="0" smtClean="0">
                <a:solidFill>
                  <a:srgbClr val="999999"/>
                </a:solidFill>
                <a:latin typeface="Varela Round"/>
                <a:ea typeface="Varela Round"/>
                <a:cs typeface="Varela Round"/>
                <a:sym typeface="Varela Round"/>
              </a:rPr>
              <a:t>So to address this goal I used data gathered from UCSF in March 2013. The targets are the heart rate distributions and the features are the static demographics, diagnoses, and location in hosptial and the dynamic medications.</a:t>
            </a:r>
          </a:p>
        </p:txBody>
      </p:sp>
    </p:spTree>
    <p:extLst>
      <p:ext uri="{BB962C8B-B14F-4D97-AF65-F5344CB8AC3E}">
        <p14:creationId xmlns:p14="http://schemas.microsoft.com/office/powerpoint/2010/main" val="294497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sz="800" dirty="0" smtClean="0"/>
              <a:t>There</a:t>
            </a:r>
            <a:r>
              <a:rPr lang="en-US" sz="800" baseline="0" dirty="0" smtClean="0"/>
              <a:t> was no obvious existing algorithm to address this problem so I created a new decision-tree-based algorithm for predicting distributions called KL-Tree Learning.</a:t>
            </a:r>
            <a:endParaRPr lang="en-US" sz="800" baseline="0" dirty="0"/>
          </a:p>
          <a:p>
            <a:pPr lvl="0">
              <a:spcBef>
                <a:spcPts val="0"/>
              </a:spcBef>
              <a:buNone/>
            </a:pPr>
            <a:endParaRPr lang="en-US" sz="800" baseline="0" dirty="0" smtClean="0"/>
          </a:p>
          <a:p>
            <a:pPr lvl="0">
              <a:spcBef>
                <a:spcPts val="0"/>
              </a:spcBef>
              <a:buNone/>
            </a:pPr>
            <a:r>
              <a:rPr lang="en-US" sz="800" u="sng" baseline="0" dirty="0" smtClean="0"/>
              <a:t>The example here is of one split in the tree. </a:t>
            </a:r>
            <a:endParaRPr lang="en-US" sz="800" u="sng" baseline="0" dirty="0"/>
          </a:p>
          <a:p>
            <a:pPr lvl="0">
              <a:spcBef>
                <a:spcPts val="0"/>
              </a:spcBef>
              <a:buNone/>
            </a:pPr>
            <a:r>
              <a:rPr lang="en-US" sz="800" baseline="0" dirty="0" smtClean="0"/>
              <a:t>On the left, each of the four colors is a different distribution. The average amongst these distributions, shown in black, poorly represents all four distributions. Using the KL divergence as a measure of distance between distributions, the algorithm uncovers that a split on the age of 38 separates the 4 distributions into two neat groups with representative average distributions.</a:t>
            </a:r>
          </a:p>
          <a:p>
            <a:pPr lvl="0">
              <a:spcBef>
                <a:spcPts val="0"/>
              </a:spcBef>
              <a:buNone/>
            </a:pPr>
            <a:endParaRPr lang="en-US" sz="800" baseline="0" dirty="0" smtClean="0"/>
          </a:p>
          <a:p>
            <a:pPr lvl="0">
              <a:spcBef>
                <a:spcPts val="0"/>
              </a:spcBef>
              <a:buNone/>
            </a:pPr>
            <a:r>
              <a:rPr lang="en-US" sz="800" baseline="0" dirty="0" smtClean="0"/>
              <a:t>This process is iterated to build the full tree where the leaves represents groups</a:t>
            </a:r>
            <a:r>
              <a:rPr lang="en-US" sz="800" b="1" baseline="0" dirty="0" smtClean="0"/>
              <a:t> of patients with similar physiologic states. We applied this algorithm on our dataset and built full tree.</a:t>
            </a:r>
          </a:p>
        </p:txBody>
      </p:sp>
    </p:spTree>
    <p:extLst>
      <p:ext uri="{BB962C8B-B14F-4D97-AF65-F5344CB8AC3E}">
        <p14:creationId xmlns:p14="http://schemas.microsoft.com/office/powerpoint/2010/main" val="13128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look at a part of the tree. We start with</a:t>
            </a:r>
            <a:r>
              <a:rPr lang="en-US" baseline="0" dirty="0" smtClean="0"/>
              <a:t> the gray distribution. We split on the best features – in this case the presence of disease of pulmonary circulation. We continue to split further and get four starkly distinct average heart rate distributions for four populations that </a:t>
            </a:r>
            <a:r>
              <a:rPr lang="en-US" baseline="0" dirty="0" smtClean="0"/>
              <a:t>were abstracted </a:t>
            </a:r>
            <a:r>
              <a:rPr lang="en-US" baseline="0" dirty="0" smtClean="0"/>
              <a:t>away higher up the tree. You can quickly see the power of KL tree learning for understanding different physiologic states. </a:t>
            </a:r>
            <a:r>
              <a:rPr lang="en-US" dirty="0" smtClean="0"/>
              <a:t>Let’s zoom</a:t>
            </a:r>
            <a:r>
              <a:rPr lang="en-US" baseline="0" dirty="0" smtClean="0"/>
              <a:t> in further into the tree</a:t>
            </a:r>
            <a:r>
              <a:rPr lang="en-US" baseline="0" dirty="0"/>
              <a:t> </a:t>
            </a:r>
            <a:r>
              <a:rPr lang="en-US" baseline="0" dirty="0" smtClean="0"/>
              <a:t>and look at the split on cardiac ICU. </a:t>
            </a:r>
          </a:p>
        </p:txBody>
      </p:sp>
    </p:spTree>
    <p:extLst>
      <p:ext uri="{BB962C8B-B14F-4D97-AF65-F5344CB8AC3E}">
        <p14:creationId xmlns:p14="http://schemas.microsoft.com/office/powerpoint/2010/main" val="2253387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For the green</a:t>
            </a:r>
            <a:r>
              <a:rPr lang="en-US" baseline="0" dirty="0" smtClean="0"/>
              <a:t> and blue distributions we see being in the Cardiac ICU have much wider distributions indicating their clinical instability. Contrast that to another cluster with a condition called atrial fibrillation that has a starkly different bimodal distribution. </a:t>
            </a:r>
          </a:p>
          <a:p>
            <a:pPr lvl="0" rtl="0">
              <a:spcBef>
                <a:spcPts val="0"/>
              </a:spcBef>
              <a:buNone/>
            </a:pPr>
            <a:endParaRPr lang="en-US" baseline="0" dirty="0" smtClean="0"/>
          </a:p>
          <a:p>
            <a:pPr lvl="0" rtl="0">
              <a:spcBef>
                <a:spcPts val="0"/>
              </a:spcBef>
              <a:buNone/>
            </a:pPr>
            <a:r>
              <a:rPr lang="en-US" baseline="0" dirty="0" smtClean="0"/>
              <a:t>With Precise.ly, when a new patient comes into the ICU or a patient receives a new medication, their thresholds will be smartly adjusted based on those that were in similar physiologic states. Let’s look at a demo. </a:t>
            </a:r>
            <a:endParaRPr dirty="0"/>
          </a:p>
        </p:txBody>
      </p:sp>
    </p:spTree>
    <p:extLst>
      <p:ext uri="{BB962C8B-B14F-4D97-AF65-F5344CB8AC3E}">
        <p14:creationId xmlns:p14="http://schemas.microsoft.com/office/powerpoint/2010/main" val="18131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7" name="Shape 47"/>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CCCCCC"/>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20" name="Shape 20"/>
          <p:cNvSpPr/>
          <p:nvPr/>
        </p:nvSpPr>
        <p:spPr>
          <a:xfrm>
            <a:off x="-42350" y="-25450"/>
            <a:ext cx="930600" cy="5169000"/>
          </a:xfrm>
          <a:prstGeom prst="rect">
            <a:avLst/>
          </a:prstGeom>
          <a:solidFill>
            <a:srgbClr val="6D6E7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8" name="Shape 3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9" name="Shape 39"/>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0" name="Shape 4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44723" y="0"/>
            <a:ext cx="8520600" cy="1813200"/>
          </a:xfrm>
          <a:prstGeom prst="rect">
            <a:avLst/>
          </a:prstGeom>
        </p:spPr>
        <p:txBody>
          <a:bodyPr lIns="91425" tIns="91425" rIns="91425" bIns="91425" anchor="b" anchorCtr="0">
            <a:noAutofit/>
          </a:bodyPr>
          <a:lstStyle/>
          <a:p>
            <a:pPr lvl="0">
              <a:spcBef>
                <a:spcPts val="0"/>
              </a:spcBef>
              <a:buNone/>
            </a:pPr>
            <a:r>
              <a:rPr lang="en" dirty="0" smtClean="0">
                <a:solidFill>
                  <a:srgbClr val="5E5D5E"/>
                </a:solidFill>
                <a:latin typeface="Varela Round"/>
                <a:ea typeface="Varela Round"/>
                <a:cs typeface="Varela Round"/>
                <a:sym typeface="Varela Round"/>
              </a:rPr>
              <a:t/>
            </a:r>
            <a:br>
              <a:rPr lang="en" dirty="0" smtClean="0">
                <a:solidFill>
                  <a:srgbClr val="5E5D5E"/>
                </a:solidFill>
                <a:latin typeface="Varela Round"/>
                <a:ea typeface="Varela Round"/>
                <a:cs typeface="Varela Round"/>
                <a:sym typeface="Varela Round"/>
              </a:rPr>
            </a:br>
            <a:r>
              <a:rPr lang="en" dirty="0">
                <a:solidFill>
                  <a:srgbClr val="5E5D5E"/>
                </a:solidFill>
                <a:latin typeface="Varela Round"/>
                <a:ea typeface="Varela Round"/>
                <a:cs typeface="Varela Round"/>
                <a:sym typeface="Varela Round"/>
              </a:rPr>
              <a:t/>
            </a:r>
            <a:br>
              <a:rPr lang="en" dirty="0">
                <a:solidFill>
                  <a:srgbClr val="5E5D5E"/>
                </a:solidFill>
                <a:latin typeface="Varela Round"/>
                <a:ea typeface="Varela Round"/>
                <a:cs typeface="Varela Round"/>
                <a:sym typeface="Varela Round"/>
              </a:rPr>
            </a:br>
            <a:r>
              <a:rPr lang="en" dirty="0" smtClean="0">
                <a:solidFill>
                  <a:srgbClr val="5E5D5E"/>
                </a:solidFill>
                <a:latin typeface="Varela Round"/>
                <a:ea typeface="Varela Round"/>
                <a:cs typeface="Varela Round"/>
                <a:sym typeface="Varela Round"/>
              </a:rPr>
              <a:t>Mitigating </a:t>
            </a:r>
            <a:r>
              <a:rPr lang="en" dirty="0">
                <a:solidFill>
                  <a:srgbClr val="C00000"/>
                </a:solidFill>
                <a:latin typeface="Varela Round"/>
                <a:ea typeface="Varela Round"/>
                <a:cs typeface="Varela Round"/>
                <a:sym typeface="Varela Round"/>
              </a:rPr>
              <a:t>Alarm</a:t>
            </a:r>
            <a:r>
              <a:rPr lang="en" dirty="0">
                <a:solidFill>
                  <a:srgbClr val="5E5D5E"/>
                </a:solidFill>
                <a:latin typeface="Varela Round"/>
                <a:ea typeface="Varela Round"/>
                <a:cs typeface="Varela Round"/>
                <a:sym typeface="Varela Round"/>
              </a:rPr>
              <a:t> </a:t>
            </a:r>
            <a:r>
              <a:rPr lang="en" dirty="0" smtClean="0">
                <a:solidFill>
                  <a:srgbClr val="5E5D5E"/>
                </a:solidFill>
                <a:latin typeface="Varela Round"/>
                <a:ea typeface="Varela Round"/>
                <a:cs typeface="Varela Round"/>
                <a:sym typeface="Varela Round"/>
              </a:rPr>
              <a:t>Fatigue</a:t>
            </a:r>
            <a:br>
              <a:rPr lang="en" dirty="0" smtClean="0">
                <a:solidFill>
                  <a:srgbClr val="5E5D5E"/>
                </a:solidFill>
                <a:latin typeface="Varela Round"/>
                <a:ea typeface="Varela Round"/>
                <a:cs typeface="Varela Round"/>
                <a:sym typeface="Varela Round"/>
              </a:rPr>
            </a:br>
            <a:r>
              <a:rPr lang="en" sz="3000" dirty="0" smtClean="0">
                <a:solidFill>
                  <a:srgbClr val="5E5D5E"/>
                </a:solidFill>
                <a:latin typeface="Varela Round"/>
                <a:ea typeface="Varela Round"/>
                <a:cs typeface="Varela Round"/>
                <a:sym typeface="Varela Round"/>
              </a:rPr>
              <a:t>with</a:t>
            </a:r>
            <a:endParaRPr sz="2500" dirty="0">
              <a:solidFill>
                <a:srgbClr val="5E5D5E"/>
              </a:solidFill>
              <a:latin typeface="Varela Round"/>
              <a:ea typeface="Varela Round"/>
              <a:cs typeface="Varela Round"/>
              <a:sym typeface="Varela Round"/>
            </a:endParaRPr>
          </a:p>
          <a:p>
            <a:pPr lvl="0" rtl="0">
              <a:spcBef>
                <a:spcPts val="0"/>
              </a:spcBef>
              <a:buNone/>
            </a:pPr>
            <a:endParaRPr sz="1000" dirty="0">
              <a:solidFill>
                <a:srgbClr val="5E5D5E"/>
              </a:solidFill>
              <a:latin typeface="Varela Round"/>
              <a:ea typeface="Varela Round"/>
              <a:cs typeface="Varela Round"/>
              <a:sym typeface="Varela Round"/>
            </a:endParaRPr>
          </a:p>
        </p:txBody>
      </p:sp>
      <p:sp>
        <p:nvSpPr>
          <p:cNvPr id="56" name="Shape 56"/>
          <p:cNvSpPr txBox="1"/>
          <p:nvPr/>
        </p:nvSpPr>
        <p:spPr>
          <a:xfrm>
            <a:off x="3313050" y="4605123"/>
            <a:ext cx="2517900" cy="387300"/>
          </a:xfrm>
          <a:prstGeom prst="rect">
            <a:avLst/>
          </a:prstGeom>
          <a:solidFill>
            <a:srgbClr val="F3F3F3"/>
          </a:solidFill>
          <a:ln>
            <a:noFill/>
          </a:ln>
        </p:spPr>
        <p:txBody>
          <a:bodyPr lIns="91425" tIns="91425" rIns="91425" bIns="91425" anchor="t" anchorCtr="0">
            <a:noAutofit/>
          </a:bodyPr>
          <a:lstStyle/>
          <a:p>
            <a:pPr lvl="0" algn="ctr" rtl="0">
              <a:spcBef>
                <a:spcPts val="0"/>
              </a:spcBef>
              <a:buNone/>
            </a:pPr>
            <a:r>
              <a:rPr lang="en" sz="2500" dirty="0">
                <a:solidFill>
                  <a:srgbClr val="5E5D5E"/>
                </a:solidFill>
                <a:latin typeface="Varela Round"/>
                <a:ea typeface="Varela Round"/>
                <a:cs typeface="Varela Round"/>
                <a:sym typeface="Varela Round"/>
              </a:rPr>
              <a:t>Sameh Saleh</a:t>
            </a:r>
          </a:p>
        </p:txBody>
      </p:sp>
      <p:grpSp>
        <p:nvGrpSpPr>
          <p:cNvPr id="21" name="Group 20"/>
          <p:cNvGrpSpPr/>
          <p:nvPr/>
        </p:nvGrpSpPr>
        <p:grpSpPr>
          <a:xfrm>
            <a:off x="3134173" y="1549122"/>
            <a:ext cx="2941700" cy="2941701"/>
            <a:chOff x="3134173" y="1549122"/>
            <a:chExt cx="2941700" cy="2941701"/>
          </a:xfrm>
        </p:grpSpPr>
        <p:pic>
          <p:nvPicPr>
            <p:cNvPr id="7" name="Picture 2" descr="Image result for heart rhythm icon"/>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3134173" y="1549122"/>
              <a:ext cx="2941700" cy="2941701"/>
            </a:xfrm>
            <a:prstGeom prst="rect">
              <a:avLst/>
            </a:prstGeom>
            <a:solidFill>
              <a:srgbClr val="6D6E72">
                <a:alpha val="0"/>
              </a:srgbClr>
            </a:solidFill>
            <a:effectLst>
              <a:outerShdw blurRad="1270000" dist="50800" dir="5400000" algn="ctr" rotWithShape="0">
                <a:srgbClr val="000000">
                  <a:alpha val="78000"/>
                </a:srgbClr>
              </a:outerShdw>
            </a:effectLst>
          </p:spPr>
        </p:pic>
        <p:pic>
          <p:nvPicPr>
            <p:cNvPr id="6" name="Picture 5"/>
            <p:cNvPicPr>
              <a:picLocks noChangeAspect="1"/>
            </p:cNvPicPr>
            <p:nvPr/>
          </p:nvPicPr>
          <p:blipFill>
            <a:blip r:embed="rId4"/>
            <a:stretch>
              <a:fillRect/>
            </a:stretch>
          </p:blipFill>
          <p:spPr>
            <a:xfrm>
              <a:off x="4042197" y="2033586"/>
              <a:ext cx="417884" cy="204193"/>
            </a:xfrm>
            <a:prstGeom prst="rect">
              <a:avLst/>
            </a:prstGeom>
          </p:spPr>
        </p:pic>
        <p:pic>
          <p:nvPicPr>
            <p:cNvPr id="12" name="Picture 11"/>
            <p:cNvPicPr>
              <a:picLocks noChangeAspect="1"/>
            </p:cNvPicPr>
            <p:nvPr/>
          </p:nvPicPr>
          <p:blipFill>
            <a:blip r:embed="rId4"/>
            <a:stretch>
              <a:fillRect/>
            </a:stretch>
          </p:blipFill>
          <p:spPr>
            <a:xfrm>
              <a:off x="4042197" y="2175423"/>
              <a:ext cx="417884" cy="204193"/>
            </a:xfrm>
            <a:prstGeom prst="rect">
              <a:avLst/>
            </a:prstGeom>
          </p:spPr>
        </p:pic>
        <p:pic>
          <p:nvPicPr>
            <p:cNvPr id="14" name="Picture 13"/>
            <p:cNvPicPr>
              <a:picLocks noChangeAspect="1"/>
            </p:cNvPicPr>
            <p:nvPr/>
          </p:nvPicPr>
          <p:blipFill>
            <a:blip r:embed="rId4"/>
            <a:stretch>
              <a:fillRect/>
            </a:stretch>
          </p:blipFill>
          <p:spPr>
            <a:xfrm>
              <a:off x="4460081" y="2033586"/>
              <a:ext cx="417884" cy="204193"/>
            </a:xfrm>
            <a:prstGeom prst="rect">
              <a:avLst/>
            </a:prstGeom>
          </p:spPr>
        </p:pic>
        <p:pic>
          <p:nvPicPr>
            <p:cNvPr id="15" name="Picture 14"/>
            <p:cNvPicPr>
              <a:picLocks noChangeAspect="1"/>
            </p:cNvPicPr>
            <p:nvPr/>
          </p:nvPicPr>
          <p:blipFill>
            <a:blip r:embed="rId4"/>
            <a:stretch>
              <a:fillRect/>
            </a:stretch>
          </p:blipFill>
          <p:spPr>
            <a:xfrm>
              <a:off x="4460081" y="2175127"/>
              <a:ext cx="417884" cy="204193"/>
            </a:xfrm>
            <a:prstGeom prst="rect">
              <a:avLst/>
            </a:prstGeom>
          </p:spPr>
        </p:pic>
        <p:pic>
          <p:nvPicPr>
            <p:cNvPr id="16" name="Picture 15"/>
            <p:cNvPicPr>
              <a:picLocks noChangeAspect="1"/>
            </p:cNvPicPr>
            <p:nvPr/>
          </p:nvPicPr>
          <p:blipFill>
            <a:blip r:embed="rId4"/>
            <a:stretch>
              <a:fillRect/>
            </a:stretch>
          </p:blipFill>
          <p:spPr>
            <a:xfrm>
              <a:off x="4877965" y="2033586"/>
              <a:ext cx="417884" cy="204193"/>
            </a:xfrm>
            <a:prstGeom prst="rect">
              <a:avLst/>
            </a:prstGeom>
          </p:spPr>
        </p:pic>
        <p:pic>
          <p:nvPicPr>
            <p:cNvPr id="17" name="Picture 16"/>
            <p:cNvPicPr>
              <a:picLocks noChangeAspect="1"/>
            </p:cNvPicPr>
            <p:nvPr/>
          </p:nvPicPr>
          <p:blipFill rotWithShape="1">
            <a:blip r:embed="rId4"/>
            <a:srcRect r="17014"/>
            <a:stretch/>
          </p:blipFill>
          <p:spPr>
            <a:xfrm>
              <a:off x="4875301" y="2180767"/>
              <a:ext cx="346780" cy="204193"/>
            </a:xfrm>
            <a:prstGeom prst="rect">
              <a:avLst/>
            </a:prstGeom>
          </p:spPr>
        </p:pic>
        <p:pic>
          <p:nvPicPr>
            <p:cNvPr id="18" name="Picture 17"/>
            <p:cNvPicPr>
              <a:picLocks noChangeAspect="1"/>
            </p:cNvPicPr>
            <p:nvPr/>
          </p:nvPicPr>
          <p:blipFill>
            <a:blip r:embed="rId4"/>
            <a:stretch>
              <a:fillRect/>
            </a:stretch>
          </p:blipFill>
          <p:spPr>
            <a:xfrm>
              <a:off x="4804197" y="1832073"/>
              <a:ext cx="417884" cy="204193"/>
            </a:xfrm>
            <a:prstGeom prst="rect">
              <a:avLst/>
            </a:prstGeom>
          </p:spPr>
        </p:pic>
        <p:pic>
          <p:nvPicPr>
            <p:cNvPr id="19" name="Picture 18"/>
            <p:cNvPicPr>
              <a:picLocks noChangeAspect="1"/>
            </p:cNvPicPr>
            <p:nvPr/>
          </p:nvPicPr>
          <p:blipFill>
            <a:blip r:embed="rId4"/>
            <a:stretch>
              <a:fillRect/>
            </a:stretch>
          </p:blipFill>
          <p:spPr>
            <a:xfrm>
              <a:off x="4386313" y="1832072"/>
              <a:ext cx="417884" cy="204193"/>
            </a:xfrm>
            <a:prstGeom prst="rect">
              <a:avLst/>
            </a:prstGeom>
          </p:spPr>
        </p:pic>
        <p:pic>
          <p:nvPicPr>
            <p:cNvPr id="20" name="Picture 19"/>
            <p:cNvPicPr>
              <a:picLocks noChangeAspect="1"/>
            </p:cNvPicPr>
            <p:nvPr/>
          </p:nvPicPr>
          <p:blipFill>
            <a:blip r:embed="rId4"/>
            <a:stretch>
              <a:fillRect/>
            </a:stretch>
          </p:blipFill>
          <p:spPr>
            <a:xfrm>
              <a:off x="3968429" y="1829690"/>
              <a:ext cx="426843" cy="204193"/>
            </a:xfrm>
            <a:prstGeom prst="rect">
              <a:avLst/>
            </a:prstGeom>
          </p:spPr>
        </p:pic>
        <p:sp>
          <p:nvSpPr>
            <p:cNvPr id="3" name="TextBox 2"/>
            <p:cNvSpPr txBox="1"/>
            <p:nvPr/>
          </p:nvSpPr>
          <p:spPr>
            <a:xfrm>
              <a:off x="3851754" y="2005049"/>
              <a:ext cx="1506537" cy="44627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300" dirty="0" smtClean="0">
                  <a:solidFill>
                    <a:schemeClr val="tx1"/>
                  </a:solidFill>
                  <a:latin typeface="Bauhaus 93" panose="04030905020B02020C02" pitchFamily="82" charset="0"/>
                </a:rPr>
                <a:t>Precise.ly</a:t>
              </a:r>
              <a:endParaRPr lang="en-US" sz="2300" dirty="0">
                <a:solidFill>
                  <a:schemeClr val="tx1"/>
                </a:solidFill>
                <a:latin typeface="Bauhaus 93" panose="04030905020B02020C02" pitchFamily="82"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975500" y="64025"/>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C00000"/>
                </a:solidFill>
                <a:latin typeface="Varela Round"/>
                <a:ea typeface="Varela Round"/>
                <a:cs typeface="Varela Round"/>
                <a:sym typeface="Varela Round"/>
              </a:rPr>
              <a:t>Precise.ly</a:t>
            </a:r>
            <a:endParaRPr lang="en" sz="4500" dirty="0">
              <a:solidFill>
                <a:srgbClr val="C00000"/>
              </a:solidFill>
              <a:latin typeface="Varela Round"/>
              <a:ea typeface="Varela Round"/>
              <a:cs typeface="Varela Round"/>
              <a:sym typeface="Varela Round"/>
            </a:endParaRPr>
          </a:p>
        </p:txBody>
      </p:sp>
      <p:sp>
        <p:nvSpPr>
          <p:cNvPr id="191" name="Shape 191"/>
          <p:cNvSpPr/>
          <p:nvPr/>
        </p:nvSpPr>
        <p:spPr>
          <a:xfrm>
            <a:off x="7974666" y="96008"/>
            <a:ext cx="995425" cy="1050504"/>
          </a:xfrm>
          <a:prstGeom prst="ellipse">
            <a:avLst/>
          </a:prstGeom>
          <a:solidFill>
            <a:schemeClr val="tx1"/>
          </a:solidFill>
          <a:ln w="76200"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2" name="Shape 192" descr="cardiac_ICU_YES_dist.png"/>
          <p:cNvPicPr preferRelativeResize="0"/>
          <p:nvPr/>
        </p:nvPicPr>
        <p:blipFill>
          <a:blip r:embed="rId5">
            <a:alphaModFix/>
          </a:blip>
          <a:stretch>
            <a:fillRect/>
          </a:stretch>
        </p:blipFill>
        <p:spPr>
          <a:xfrm>
            <a:off x="8112555" y="349934"/>
            <a:ext cx="719645" cy="573581"/>
          </a:xfrm>
          <a:prstGeom prst="rect">
            <a:avLst/>
          </a:prstGeom>
          <a:noFill/>
          <a:ln>
            <a:noFill/>
          </a:ln>
        </p:spPr>
      </p:pic>
      <p:pic>
        <p:nvPicPr>
          <p:cNvPr id="13" name="1489B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5500" y="1070349"/>
            <a:ext cx="6984738" cy="3910725"/>
          </a:xfrm>
          <a:prstGeom prst="rect">
            <a:avLst/>
          </a:prstGeom>
          <a:ln w="57150">
            <a:solidFill>
              <a:srgbClr val="686666"/>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8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Shape 190"/>
          <p:cNvSpPr txBox="1">
            <a:spLocks noGrp="1"/>
          </p:cNvSpPr>
          <p:nvPr>
            <p:ph type="title"/>
          </p:nvPr>
        </p:nvSpPr>
        <p:spPr>
          <a:xfrm>
            <a:off x="975600" y="13963"/>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6D6E72"/>
                </a:solidFill>
                <a:latin typeface="Varela Round"/>
                <a:ea typeface="Varela Round"/>
                <a:cs typeface="Varela Round"/>
                <a:sym typeface="Varela Round"/>
              </a:rPr>
              <a:t>Next </a:t>
            </a:r>
            <a:r>
              <a:rPr lang="en" sz="4500" dirty="0" smtClean="0">
                <a:solidFill>
                  <a:srgbClr val="5E5D5E"/>
                </a:solidFill>
                <a:latin typeface="Varela Round"/>
                <a:ea typeface="Varela Round"/>
                <a:cs typeface="Varela Round"/>
                <a:sym typeface="Varela Round"/>
              </a:rPr>
              <a:t>Steps:</a:t>
            </a:r>
            <a:r>
              <a:rPr lang="en" sz="4500" dirty="0" smtClean="0">
                <a:solidFill>
                  <a:srgbClr val="C00000"/>
                </a:solidFill>
                <a:latin typeface="Varela Round"/>
                <a:ea typeface="Varela Round"/>
                <a:cs typeface="Varela Round"/>
                <a:sym typeface="Varela Round"/>
              </a:rPr>
              <a:t> Precise.ly</a:t>
            </a:r>
            <a:endParaRPr lang="en" sz="4500" dirty="0">
              <a:solidFill>
                <a:srgbClr val="C00000"/>
              </a:solidFill>
              <a:latin typeface="Varela Round"/>
              <a:ea typeface="Varela Round"/>
              <a:cs typeface="Varela Round"/>
              <a:sym typeface="Varela Round"/>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00" y="2676501"/>
            <a:ext cx="1908554" cy="1904603"/>
          </a:xfrm>
          <a:prstGeom prst="rect">
            <a:avLst/>
          </a:prstGeom>
        </p:spPr>
      </p:pic>
      <p:sp>
        <p:nvSpPr>
          <p:cNvPr id="21" name="TextBox 20"/>
          <p:cNvSpPr txBox="1"/>
          <p:nvPr/>
        </p:nvSpPr>
        <p:spPr>
          <a:xfrm>
            <a:off x="925727" y="1188729"/>
            <a:ext cx="3466530" cy="1569660"/>
          </a:xfrm>
          <a:prstGeom prst="rect">
            <a:avLst/>
          </a:prstGeom>
          <a:noFill/>
        </p:spPr>
        <p:txBody>
          <a:bodyPr wrap="square" rtlCol="0">
            <a:spAutoFit/>
          </a:bodyPr>
          <a:lstStyle/>
          <a:p>
            <a:pPr marL="457200" lvl="1" indent="-457200">
              <a:buAutoNum type="arabicParenR"/>
            </a:pPr>
            <a:r>
              <a:rPr lang="en-US" sz="2400" dirty="0" smtClean="0">
                <a:solidFill>
                  <a:srgbClr val="5E5D5E"/>
                </a:solidFill>
                <a:latin typeface="Varela Round" panose="00000500000000000000" charset="-79"/>
                <a:cs typeface="Varela Round" panose="00000500000000000000" charset="-79"/>
              </a:rPr>
              <a:t>Expand</a:t>
            </a:r>
          </a:p>
          <a:p>
            <a:pPr lvl="1"/>
            <a:r>
              <a:rPr lang="en-US" sz="2400" dirty="0" smtClean="0">
                <a:solidFill>
                  <a:srgbClr val="5E5D5E"/>
                </a:solidFill>
                <a:latin typeface="Varela Round" panose="00000500000000000000" charset="-79"/>
                <a:cs typeface="Varela Round" panose="00000500000000000000" charset="-79"/>
              </a:rPr>
              <a:t>      - Quantity of Data</a:t>
            </a:r>
          </a:p>
          <a:p>
            <a:pPr lvl="1"/>
            <a:r>
              <a:rPr lang="en-US" sz="2400" dirty="0" smtClean="0">
                <a:solidFill>
                  <a:srgbClr val="5E5D5E"/>
                </a:solidFill>
                <a:latin typeface="Varela Round" panose="00000500000000000000" charset="-79"/>
                <a:cs typeface="Varela Round" panose="00000500000000000000" charset="-79"/>
              </a:rPr>
              <a:t>      - Other Vital Signs</a:t>
            </a:r>
          </a:p>
          <a:p>
            <a:pPr lvl="1"/>
            <a:r>
              <a:rPr lang="en-US" sz="2400" dirty="0">
                <a:solidFill>
                  <a:srgbClr val="5E5D5E"/>
                </a:solidFill>
                <a:latin typeface="Varela Round" panose="00000500000000000000" charset="-79"/>
                <a:cs typeface="Varela Round" panose="00000500000000000000" charset="-79"/>
              </a:rPr>
              <a:t>	</a:t>
            </a:r>
            <a:endParaRPr lang="en-US" sz="2400" dirty="0" smtClean="0">
              <a:solidFill>
                <a:srgbClr val="5E5D5E"/>
              </a:solidFill>
              <a:latin typeface="Varela Round" panose="00000500000000000000" charset="-79"/>
              <a:cs typeface="Varela Round" panose="00000500000000000000" charset="-79"/>
            </a:endParaRPr>
          </a:p>
        </p:txBody>
      </p:sp>
      <p:cxnSp>
        <p:nvCxnSpPr>
          <p:cNvPr id="24" name="Straight Arrow Connector 23"/>
          <p:cNvCxnSpPr/>
          <p:nvPr/>
        </p:nvCxnSpPr>
        <p:spPr>
          <a:xfrm flipV="1">
            <a:off x="3447907" y="3237975"/>
            <a:ext cx="2270505" cy="6612"/>
          </a:xfrm>
          <a:prstGeom prst="straightConnector1">
            <a:avLst/>
          </a:prstGeom>
          <a:ln w="7620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Image result for ucsf medical cen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617" y="2758389"/>
            <a:ext cx="2748436" cy="13171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357078" y="4088661"/>
            <a:ext cx="3313760" cy="492443"/>
          </a:xfrm>
          <a:prstGeom prst="rect">
            <a:avLst/>
          </a:prstGeom>
          <a:noFill/>
        </p:spPr>
        <p:txBody>
          <a:bodyPr wrap="square" rtlCol="0">
            <a:spAutoFit/>
          </a:bodyPr>
          <a:lstStyle/>
          <a:p>
            <a:r>
              <a:rPr lang="en-US" sz="2600" b="1" dirty="0" smtClean="0">
                <a:solidFill>
                  <a:srgbClr val="052049"/>
                </a:solidFill>
                <a:latin typeface="Arial Unicode MS" panose="020B0604020202020204" pitchFamily="34" charset="-128"/>
                <a:ea typeface="Arial Unicode MS" panose="020B0604020202020204" pitchFamily="34" charset="-128"/>
                <a:cs typeface="Arial Unicode MS" panose="020B0604020202020204" pitchFamily="34" charset="-128"/>
              </a:rPr>
              <a:t>Medical Center</a:t>
            </a:r>
            <a:endParaRPr lang="en-US" sz="2600" b="1" dirty="0">
              <a:solidFill>
                <a:srgbClr val="052049"/>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 name="TextBox 14"/>
          <p:cNvSpPr txBox="1"/>
          <p:nvPr/>
        </p:nvSpPr>
        <p:spPr>
          <a:xfrm>
            <a:off x="5737891" y="1188729"/>
            <a:ext cx="3113888" cy="1200329"/>
          </a:xfrm>
          <a:prstGeom prst="rect">
            <a:avLst/>
          </a:prstGeom>
          <a:noFill/>
        </p:spPr>
        <p:txBody>
          <a:bodyPr wrap="square" rtlCol="0">
            <a:spAutoFit/>
          </a:bodyPr>
          <a:lstStyle/>
          <a:p>
            <a:pPr lvl="1"/>
            <a:r>
              <a:rPr lang="en-US" sz="2400" dirty="0">
                <a:solidFill>
                  <a:srgbClr val="5E5D5E"/>
                </a:solidFill>
                <a:latin typeface="Varela Round" panose="00000500000000000000" charset="-79"/>
                <a:cs typeface="Varela Round" panose="00000500000000000000" charset="-79"/>
              </a:rPr>
              <a:t>2</a:t>
            </a:r>
            <a:r>
              <a:rPr lang="en-US" sz="2400" dirty="0" smtClean="0">
                <a:solidFill>
                  <a:srgbClr val="5E5D5E"/>
                </a:solidFill>
                <a:latin typeface="Varela Round" panose="00000500000000000000" charset="-79"/>
                <a:cs typeface="Varela Round" panose="00000500000000000000" charset="-79"/>
              </a:rPr>
              <a:t>) Implement</a:t>
            </a:r>
          </a:p>
          <a:p>
            <a:pPr lvl="1"/>
            <a:r>
              <a:rPr lang="en-US" sz="2400" dirty="0" smtClean="0">
                <a:solidFill>
                  <a:srgbClr val="5E5D5E"/>
                </a:solidFill>
                <a:latin typeface="Varela Round" panose="00000500000000000000" charset="-79"/>
                <a:cs typeface="Varela Round" panose="00000500000000000000" charset="-79"/>
              </a:rPr>
              <a:t>     - Real-time       </a:t>
            </a:r>
          </a:p>
          <a:p>
            <a:pPr lvl="1"/>
            <a:r>
              <a:rPr lang="en-US" sz="2400" dirty="0" smtClean="0">
                <a:solidFill>
                  <a:srgbClr val="5E5D5E"/>
                </a:solidFill>
                <a:latin typeface="Varela Round" panose="00000500000000000000" charset="-79"/>
                <a:cs typeface="Varela Round" panose="00000500000000000000" charset="-79"/>
              </a:rPr>
              <a:t>            monitoring</a:t>
            </a:r>
          </a:p>
        </p:txBody>
      </p:sp>
    </p:spTree>
    <p:extLst>
      <p:ext uri="{BB962C8B-B14F-4D97-AF65-F5344CB8AC3E}">
        <p14:creationId xmlns:p14="http://schemas.microsoft.com/office/powerpoint/2010/main" val="64743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8F8F8"/>
        </a:solidFill>
        <a:effectLst/>
      </p:bgPr>
    </p:bg>
    <p:spTree>
      <p:nvGrpSpPr>
        <p:cNvPr id="1" name=""/>
        <p:cNvGrpSpPr/>
        <p:nvPr/>
      </p:nvGrpSpPr>
      <p:grpSpPr>
        <a:xfrm>
          <a:off x="0" y="0"/>
          <a:ext cx="0" cy="0"/>
          <a:chOff x="0" y="0"/>
          <a:chExt cx="0" cy="0"/>
        </a:xfrm>
      </p:grpSpPr>
      <p:sp>
        <p:nvSpPr>
          <p:cNvPr id="7" name="Shape 55"/>
          <p:cNvSpPr txBox="1">
            <a:spLocks/>
          </p:cNvSpPr>
          <p:nvPr/>
        </p:nvSpPr>
        <p:spPr>
          <a:xfrm>
            <a:off x="278015" y="307836"/>
            <a:ext cx="3406519" cy="57753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smtClean="0">
                <a:solidFill>
                  <a:srgbClr val="C00000"/>
                </a:solidFill>
                <a:latin typeface="Varela Round"/>
                <a:ea typeface="Varela Round"/>
                <a:cs typeface="Varela Round"/>
                <a:sym typeface="Varela Round"/>
              </a:rPr>
              <a:t>Special Thanks:</a:t>
            </a:r>
            <a:endParaRPr lang="en-US" sz="1000" dirty="0">
              <a:solidFill>
                <a:srgbClr val="C00000"/>
              </a:solidFill>
              <a:latin typeface="Varela Round"/>
              <a:ea typeface="Varela Round"/>
              <a:cs typeface="Varela Round"/>
              <a:sym typeface="Varela Round"/>
            </a:endParaRPr>
          </a:p>
        </p:txBody>
      </p:sp>
      <p:sp>
        <p:nvSpPr>
          <p:cNvPr id="8" name="Shape 55"/>
          <p:cNvSpPr txBox="1">
            <a:spLocks/>
          </p:cNvSpPr>
          <p:nvPr/>
        </p:nvSpPr>
        <p:spPr>
          <a:xfrm>
            <a:off x="82403" y="2060716"/>
            <a:ext cx="4487393" cy="200939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smtClean="0">
                <a:solidFill>
                  <a:srgbClr val="5E5D5E"/>
                </a:solidFill>
                <a:latin typeface="Varela Round"/>
                <a:ea typeface="Varela Round"/>
                <a:cs typeface="Varela Round"/>
                <a:sym typeface="Varela Round"/>
              </a:rPr>
              <a:t>- Instructors: </a:t>
            </a:r>
          </a:p>
          <a:p>
            <a:pPr lvl="3"/>
            <a:r>
              <a:rPr lang="en-US" sz="2400" dirty="0" smtClean="0">
                <a:solidFill>
                  <a:srgbClr val="5E5D5E"/>
                </a:solidFill>
                <a:latin typeface="Varela Round"/>
                <a:ea typeface="Varela Round"/>
                <a:cs typeface="Varela Round"/>
                <a:sym typeface="Varela Round"/>
              </a:rPr>
              <a:t>	Brian</a:t>
            </a:r>
          </a:p>
          <a:p>
            <a:pPr lvl="3"/>
            <a:r>
              <a:rPr lang="en-US" sz="2400" dirty="0" smtClean="0">
                <a:solidFill>
                  <a:srgbClr val="5E5D5E"/>
                </a:solidFill>
                <a:latin typeface="Varela Round"/>
                <a:ea typeface="Varela Round"/>
                <a:cs typeface="Varela Round"/>
                <a:sym typeface="Varela Round"/>
              </a:rPr>
              <a:t>	Ramesh</a:t>
            </a:r>
          </a:p>
          <a:p>
            <a:pPr lvl="3"/>
            <a:r>
              <a:rPr lang="en-US" sz="2400" dirty="0" smtClean="0">
                <a:solidFill>
                  <a:srgbClr val="5E5D5E"/>
                </a:solidFill>
                <a:latin typeface="Varela Round"/>
                <a:ea typeface="Varela Round"/>
                <a:cs typeface="Varela Round"/>
                <a:sym typeface="Varela Round"/>
              </a:rPr>
              <a:t>	Andrew B.</a:t>
            </a:r>
          </a:p>
          <a:p>
            <a:pPr lvl="3"/>
            <a:r>
              <a:rPr lang="en-US" sz="2400" dirty="0">
                <a:solidFill>
                  <a:srgbClr val="5E5D5E"/>
                </a:solidFill>
                <a:latin typeface="Varela Round"/>
                <a:ea typeface="Varela Round"/>
                <a:cs typeface="Varela Round"/>
                <a:sym typeface="Varela Round"/>
              </a:rPr>
              <a:t>- UCSF Physiologic </a:t>
            </a:r>
            <a:r>
              <a:rPr lang="en-US" sz="2400" dirty="0" smtClean="0">
                <a:solidFill>
                  <a:srgbClr val="5E5D5E"/>
                </a:solidFill>
                <a:latin typeface="Varela Round"/>
                <a:ea typeface="Varela Round"/>
                <a:cs typeface="Varela Round"/>
                <a:sym typeface="Varela Round"/>
              </a:rPr>
              <a:t>Nursing</a:t>
            </a:r>
            <a:endParaRPr lang="en-US" sz="2400" dirty="0" smtClean="0">
              <a:solidFill>
                <a:srgbClr val="5E5D5E"/>
              </a:solidFill>
              <a:latin typeface="Varela Round"/>
              <a:ea typeface="Varela Round"/>
              <a:cs typeface="Varela Round"/>
              <a:sym typeface="Varela Round"/>
            </a:endParaRPr>
          </a:p>
          <a:p>
            <a:pPr lvl="3"/>
            <a:r>
              <a:rPr lang="en-US" sz="2400" dirty="0" smtClean="0">
                <a:solidFill>
                  <a:srgbClr val="5E5D5E"/>
                </a:solidFill>
                <a:latin typeface="Varela Round"/>
                <a:ea typeface="Varela Round"/>
                <a:cs typeface="Varela Round"/>
                <a:sym typeface="Varela Round"/>
              </a:rPr>
              <a:t>- </a:t>
            </a:r>
            <a:r>
              <a:rPr lang="en-US" sz="2400" dirty="0" smtClean="0">
                <a:solidFill>
                  <a:srgbClr val="5E5D5E"/>
                </a:solidFill>
                <a:latin typeface="Varela Round"/>
                <a:ea typeface="Varela Round"/>
                <a:cs typeface="Varela Round"/>
                <a:sym typeface="Varela Round"/>
              </a:rPr>
              <a:t>Esteemed classmates</a:t>
            </a:r>
          </a:p>
          <a:p>
            <a:r>
              <a:rPr lang="en-US" sz="2400" dirty="0" smtClean="0">
                <a:solidFill>
                  <a:srgbClr val="5E5D5E"/>
                </a:solidFill>
                <a:latin typeface="Varela Round"/>
                <a:ea typeface="Varela Round"/>
                <a:cs typeface="Varela Round"/>
                <a:sym typeface="Varela Round"/>
              </a:rPr>
              <a:t>- </a:t>
            </a:r>
            <a:r>
              <a:rPr lang="en-US" sz="2400" dirty="0" smtClean="0">
                <a:solidFill>
                  <a:srgbClr val="5E5D5E"/>
                </a:solidFill>
                <a:latin typeface="Varela Round"/>
                <a:ea typeface="Varela Round"/>
                <a:cs typeface="Varela Round"/>
                <a:sym typeface="Varela Round"/>
              </a:rPr>
              <a:t>Stack </a:t>
            </a:r>
            <a:r>
              <a:rPr lang="en-US" sz="2400" dirty="0">
                <a:solidFill>
                  <a:srgbClr val="5E5D5E"/>
                </a:solidFill>
                <a:latin typeface="Varela Round"/>
                <a:ea typeface="Varela Round"/>
                <a:cs typeface="Varela Round"/>
                <a:sym typeface="Varela Round"/>
              </a:rPr>
              <a:t>Overflow</a:t>
            </a:r>
          </a:p>
          <a:p>
            <a:endParaRPr lang="en-US" sz="2400" dirty="0">
              <a:solidFill>
                <a:srgbClr val="5E5D5E"/>
              </a:solidFill>
              <a:latin typeface="Varela Round"/>
              <a:ea typeface="Varela Round"/>
              <a:cs typeface="Varela Round"/>
              <a:sym typeface="Varela Round"/>
            </a:endParaRPr>
          </a:p>
        </p:txBody>
      </p:sp>
      <p:sp>
        <p:nvSpPr>
          <p:cNvPr id="10" name="Shape 55"/>
          <p:cNvSpPr txBox="1">
            <a:spLocks/>
          </p:cNvSpPr>
          <p:nvPr/>
        </p:nvSpPr>
        <p:spPr>
          <a:xfrm>
            <a:off x="4956638" y="307836"/>
            <a:ext cx="3800393" cy="57753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smtClean="0">
                <a:solidFill>
                  <a:srgbClr val="C00000"/>
                </a:solidFill>
                <a:latin typeface="Varela Round"/>
                <a:ea typeface="Varela Round"/>
                <a:cs typeface="Varela Round"/>
                <a:sym typeface="Varela Round"/>
              </a:rPr>
              <a:t>Contact Information</a:t>
            </a:r>
            <a:endParaRPr lang="en-US" sz="1000" dirty="0">
              <a:solidFill>
                <a:srgbClr val="C00000"/>
              </a:solidFill>
              <a:latin typeface="Varela Round"/>
              <a:ea typeface="Varela Round"/>
              <a:cs typeface="Varela Round"/>
              <a:sym typeface="Varela Round"/>
            </a:endParaRPr>
          </a:p>
        </p:txBody>
      </p:sp>
      <p:sp>
        <p:nvSpPr>
          <p:cNvPr id="11" name="Shape 55"/>
          <p:cNvSpPr txBox="1">
            <a:spLocks/>
          </p:cNvSpPr>
          <p:nvPr/>
        </p:nvSpPr>
        <p:spPr>
          <a:xfrm>
            <a:off x="621403" y="5901768"/>
            <a:ext cx="837655" cy="37771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lang="en-US" sz="2400" dirty="0">
              <a:latin typeface="Varela Round"/>
              <a:ea typeface="Varela Round"/>
              <a:cs typeface="Varela Round"/>
              <a:sym typeface="Varela Round"/>
            </a:endParaRPr>
          </a:p>
        </p:txBody>
      </p:sp>
      <p:pic>
        <p:nvPicPr>
          <p:cNvPr id="1028" name="Picture 4" descr="Image result for email logo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502" y="2137439"/>
            <a:ext cx="1388233" cy="13882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49707" y="1295402"/>
            <a:ext cx="3511589" cy="400110"/>
          </a:xfrm>
          <a:prstGeom prst="rect">
            <a:avLst/>
          </a:prstGeom>
          <a:noFill/>
        </p:spPr>
        <p:txBody>
          <a:bodyPr wrap="square" rtlCol="0">
            <a:spAutoFit/>
          </a:bodyPr>
          <a:lstStyle/>
          <a:p>
            <a:r>
              <a:rPr lang="en-US" sz="2000" dirty="0">
                <a:solidFill>
                  <a:srgbClr val="5E5D5E"/>
                </a:solidFill>
                <a:latin typeface="Varela Round" panose="00000500000000000000" charset="-79"/>
                <a:cs typeface="Varela Round" panose="00000500000000000000" charset="-79"/>
              </a:rPr>
              <a:t>s</a:t>
            </a:r>
            <a:r>
              <a:rPr lang="en-US" sz="2000" dirty="0" smtClean="0">
                <a:solidFill>
                  <a:srgbClr val="5E5D5E"/>
                </a:solidFill>
                <a:latin typeface="Varela Round" panose="00000500000000000000" charset="-79"/>
                <a:cs typeface="Varela Round" panose="00000500000000000000" charset="-79"/>
              </a:rPr>
              <a:t>ameh.n.saleh@gmail.com</a:t>
            </a:r>
            <a:endParaRPr lang="en-US" sz="2000" dirty="0">
              <a:solidFill>
                <a:srgbClr val="5E5D5E"/>
              </a:solidFill>
              <a:latin typeface="Varela Round" panose="00000500000000000000" charset="-79"/>
              <a:cs typeface="Varela Round" panose="00000500000000000000" charset="-79"/>
            </a:endParaRPr>
          </a:p>
        </p:txBody>
      </p:sp>
      <p:sp>
        <p:nvSpPr>
          <p:cNvPr id="15" name="TextBox 14"/>
          <p:cNvSpPr txBox="1"/>
          <p:nvPr/>
        </p:nvSpPr>
        <p:spPr>
          <a:xfrm>
            <a:off x="5769994" y="2665301"/>
            <a:ext cx="4192872" cy="400110"/>
          </a:xfrm>
          <a:prstGeom prst="rect">
            <a:avLst/>
          </a:prstGeom>
          <a:noFill/>
        </p:spPr>
        <p:txBody>
          <a:bodyPr wrap="square" rtlCol="0">
            <a:spAutoFit/>
          </a:bodyPr>
          <a:lstStyle/>
          <a:p>
            <a:r>
              <a:rPr lang="en-US" sz="2000" dirty="0" smtClean="0">
                <a:solidFill>
                  <a:srgbClr val="5E5D5E"/>
                </a:solidFill>
                <a:latin typeface="Varela Round" panose="00000500000000000000" charset="-79"/>
                <a:cs typeface="Varela Round" panose="00000500000000000000" charset="-79"/>
              </a:rPr>
              <a:t>/in/ssaleh2</a:t>
            </a:r>
            <a:endParaRPr lang="en-US" sz="2000" dirty="0">
              <a:solidFill>
                <a:srgbClr val="5E5D5E"/>
              </a:solidFill>
              <a:latin typeface="Varela Round" panose="00000500000000000000" charset="-79"/>
              <a:cs typeface="Varela Round" panose="00000500000000000000" charset="-79"/>
            </a:endParaRPr>
          </a:p>
        </p:txBody>
      </p:sp>
      <p:pic>
        <p:nvPicPr>
          <p:cNvPr id="1032" name="Picture 8" descr="Image result for github logo mar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407" y="3778051"/>
            <a:ext cx="915300" cy="9153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4572000" y="32366"/>
            <a:ext cx="0" cy="5220483"/>
          </a:xfrm>
          <a:prstGeom prst="line">
            <a:avLst/>
          </a:prstGeom>
          <a:ln w="53975">
            <a:solidFill>
              <a:srgbClr val="9A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69994" y="4035646"/>
            <a:ext cx="4192872" cy="400110"/>
          </a:xfrm>
          <a:prstGeom prst="rect">
            <a:avLst/>
          </a:prstGeom>
          <a:noFill/>
        </p:spPr>
        <p:txBody>
          <a:bodyPr wrap="square" rtlCol="0">
            <a:spAutoFit/>
          </a:bodyPr>
          <a:lstStyle/>
          <a:p>
            <a:r>
              <a:rPr lang="en-US" sz="2000" dirty="0" smtClean="0">
                <a:solidFill>
                  <a:srgbClr val="5E5D5E"/>
                </a:solidFill>
                <a:latin typeface="Varela Round" panose="00000500000000000000" charset="-79"/>
                <a:cs typeface="Varela Round" panose="00000500000000000000" charset="-79"/>
              </a:rPr>
              <a:t>/ssaleh2</a:t>
            </a:r>
            <a:endParaRPr lang="en-US" sz="2000" dirty="0">
              <a:solidFill>
                <a:srgbClr val="5E5D5E"/>
              </a:solidFill>
              <a:latin typeface="Varela Round" panose="00000500000000000000" charset="-79"/>
              <a:cs typeface="Varela Round" panose="00000500000000000000" charset="-79"/>
            </a:endParaRPr>
          </a:p>
        </p:txBody>
      </p:sp>
      <p:pic>
        <p:nvPicPr>
          <p:cNvPr id="1034" name="Picture 10" descr="Image result for email logo mar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3412" y="802657"/>
            <a:ext cx="1383824" cy="138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6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1"/>
        <p:cNvGrpSpPr/>
        <p:nvPr/>
      </p:nvGrpSpPr>
      <p:grpSpPr>
        <a:xfrm>
          <a:off x="0" y="0"/>
          <a:ext cx="0" cy="0"/>
          <a:chOff x="0" y="0"/>
          <a:chExt cx="0" cy="0"/>
        </a:xfrm>
      </p:grpSpPr>
      <p:sp>
        <p:nvSpPr>
          <p:cNvPr id="62" name="Shape 62"/>
          <p:cNvSpPr txBox="1"/>
          <p:nvPr/>
        </p:nvSpPr>
        <p:spPr>
          <a:xfrm>
            <a:off x="1081679" y="98450"/>
            <a:ext cx="7617600"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smtClean="0">
                <a:solidFill>
                  <a:srgbClr val="CC0000"/>
                </a:solidFill>
                <a:latin typeface="Varela Round"/>
                <a:ea typeface="Varela Round"/>
                <a:cs typeface="Varela Round"/>
                <a:sym typeface="Varela Round"/>
              </a:rPr>
              <a:t>Motivation</a:t>
            </a:r>
            <a:endParaRPr lang="en" sz="4500" dirty="0">
              <a:solidFill>
                <a:srgbClr val="CC0000"/>
              </a:solidFill>
              <a:latin typeface="Varela Round"/>
              <a:ea typeface="Varela Round"/>
              <a:cs typeface="Varela Round"/>
              <a:sym typeface="Varela Roun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18" y="829978"/>
            <a:ext cx="2704258" cy="1204473"/>
          </a:xfrm>
          <a:prstGeom prst="rect">
            <a:avLst/>
          </a:prstGeom>
        </p:spPr>
      </p:pic>
      <p:grpSp>
        <p:nvGrpSpPr>
          <p:cNvPr id="10" name="Group 9"/>
          <p:cNvGrpSpPr/>
          <p:nvPr/>
        </p:nvGrpSpPr>
        <p:grpSpPr>
          <a:xfrm>
            <a:off x="5782016" y="2112141"/>
            <a:ext cx="3222799" cy="2940459"/>
            <a:chOff x="4909986" y="2131552"/>
            <a:chExt cx="3222799" cy="2940459"/>
          </a:xfrm>
        </p:grpSpPr>
        <p:pic>
          <p:nvPicPr>
            <p:cNvPr id="4110" name="Picture 14" descr="Image result for door icon vector"/>
            <p:cNvPicPr>
              <a:picLocks noChangeAspect="1" noChangeArrowheads="1"/>
            </p:cNvPicPr>
            <p:nvPr/>
          </p:nvPicPr>
          <p:blipFill rotWithShape="1">
            <a:blip r:embed="rId4">
              <a:extLst>
                <a:ext uri="{28A0092B-C50C-407E-A947-70E740481C1C}">
                  <a14:useLocalDpi xmlns:a14="http://schemas.microsoft.com/office/drawing/2010/main" val="0"/>
                </a:ext>
              </a:extLst>
            </a:blip>
            <a:srcRect b="8761"/>
            <a:stretch/>
          </p:blipFill>
          <p:spPr bwMode="auto">
            <a:xfrm>
              <a:off x="4909986" y="2131552"/>
              <a:ext cx="3222799" cy="29404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or hospita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841" y="2882430"/>
              <a:ext cx="492713" cy="492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081679" y="2112143"/>
            <a:ext cx="3222799" cy="2940459"/>
            <a:chOff x="1327487" y="2117624"/>
            <a:chExt cx="3222799" cy="2940459"/>
          </a:xfrm>
        </p:grpSpPr>
        <p:pic>
          <p:nvPicPr>
            <p:cNvPr id="45" name="Picture 14" descr="Image result for door icon vector"/>
            <p:cNvPicPr>
              <a:picLocks noChangeAspect="1" noChangeArrowheads="1"/>
            </p:cNvPicPr>
            <p:nvPr/>
          </p:nvPicPr>
          <p:blipFill rotWithShape="1">
            <a:blip r:embed="rId4">
              <a:extLst>
                <a:ext uri="{28A0092B-C50C-407E-A947-70E740481C1C}">
                  <a14:useLocalDpi xmlns:a14="http://schemas.microsoft.com/office/drawing/2010/main" val="0"/>
                </a:ext>
              </a:extLst>
            </a:blip>
            <a:srcRect b="8761"/>
            <a:stretch/>
          </p:blipFill>
          <p:spPr bwMode="auto">
            <a:xfrm rot="10800000" flipV="1">
              <a:off x="1327487" y="2117624"/>
              <a:ext cx="3222799" cy="29404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oor hospital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24" y="2833973"/>
              <a:ext cx="536021" cy="536021"/>
            </a:xfrm>
            <a:prstGeom prst="rect">
              <a:avLst/>
            </a:prstGeom>
            <a:noFill/>
            <a:extLst>
              <a:ext uri="{909E8E84-426E-40DD-AFC4-6F175D3DCCD1}">
                <a14:hiddenFill xmlns:a14="http://schemas.microsoft.com/office/drawing/2010/main">
                  <a:solidFill>
                    <a:srgbClr val="FFFFFF"/>
                  </a:solidFill>
                </a14:hiddenFill>
              </a:ext>
            </a:extLst>
          </p:spPr>
        </p:pic>
      </p:grpSp>
      <p:pic>
        <p:nvPicPr>
          <p:cNvPr id="4114" name="Picture 18" descr="Image result for yellow alarm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1763" y="3203576"/>
            <a:ext cx="757588" cy="75758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Image result for yellow alarm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323187" y="3203576"/>
            <a:ext cx="757588" cy="7575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 result for doctor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4860" y="2602204"/>
            <a:ext cx="1507056" cy="150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21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1"/>
        <p:cNvGrpSpPr/>
        <p:nvPr/>
      </p:nvGrpSpPr>
      <p:grpSpPr>
        <a:xfrm>
          <a:off x="0" y="0"/>
          <a:ext cx="0" cy="0"/>
          <a:chOff x="0" y="0"/>
          <a:chExt cx="0" cy="0"/>
        </a:xfrm>
      </p:grpSpPr>
      <p:sp>
        <p:nvSpPr>
          <p:cNvPr id="62" name="Shape 62"/>
          <p:cNvSpPr txBox="1"/>
          <p:nvPr/>
        </p:nvSpPr>
        <p:spPr>
          <a:xfrm>
            <a:off x="1117775" y="98450"/>
            <a:ext cx="7617600"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a:solidFill>
                  <a:srgbClr val="6D6E72"/>
                </a:solidFill>
                <a:latin typeface="Varela Round"/>
                <a:ea typeface="Varela Round"/>
                <a:cs typeface="Varela Round"/>
                <a:sym typeface="Varela Round"/>
              </a:rPr>
              <a:t>Defining the </a:t>
            </a:r>
            <a:r>
              <a:rPr lang="en" sz="4500" dirty="0">
                <a:solidFill>
                  <a:srgbClr val="CC0000"/>
                </a:solidFill>
                <a:latin typeface="Varela Round"/>
                <a:ea typeface="Varela Round"/>
                <a:cs typeface="Varela Round"/>
                <a:sym typeface="Varela Round"/>
              </a:rPr>
              <a:t>Problem</a:t>
            </a:r>
          </a:p>
        </p:txBody>
      </p:sp>
      <p:sp>
        <p:nvSpPr>
          <p:cNvPr id="63" name="Shape 63"/>
          <p:cNvSpPr txBox="1"/>
          <p:nvPr/>
        </p:nvSpPr>
        <p:spPr>
          <a:xfrm>
            <a:off x="3041093" y="1069250"/>
            <a:ext cx="2966100" cy="7884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FF9900"/>
                </a:solidFill>
                <a:latin typeface="Varela Round"/>
                <a:ea typeface="Varela Round"/>
                <a:cs typeface="Varela Round"/>
                <a:sym typeface="Varela Round"/>
              </a:rPr>
              <a:t>100s of alarms per patient/day</a:t>
            </a:r>
          </a:p>
          <a:p>
            <a:pPr lvl="0">
              <a:spcBef>
                <a:spcPts val="0"/>
              </a:spcBef>
              <a:buNone/>
            </a:pPr>
            <a:r>
              <a:rPr lang="en" b="1" dirty="0">
                <a:solidFill>
                  <a:srgbClr val="FF9900"/>
                </a:solidFill>
                <a:latin typeface="Varela Round"/>
                <a:ea typeface="Varela Round"/>
                <a:cs typeface="Varela Round"/>
                <a:sym typeface="Varela Round"/>
              </a:rPr>
              <a:t> </a:t>
            </a:r>
          </a:p>
        </p:txBody>
      </p:sp>
      <p:sp>
        <p:nvSpPr>
          <p:cNvPr id="64" name="Shape 64"/>
          <p:cNvSpPr txBox="1"/>
          <p:nvPr/>
        </p:nvSpPr>
        <p:spPr>
          <a:xfrm>
            <a:off x="3042350" y="2007950"/>
            <a:ext cx="3596400" cy="788400"/>
          </a:xfrm>
          <a:prstGeom prst="rect">
            <a:avLst/>
          </a:prstGeom>
          <a:noFill/>
          <a:ln>
            <a:noFill/>
          </a:ln>
        </p:spPr>
        <p:txBody>
          <a:bodyPr lIns="91425" tIns="91425" rIns="91425" bIns="91425" anchor="t" anchorCtr="0">
            <a:noAutofit/>
          </a:bodyPr>
          <a:lstStyle/>
          <a:p>
            <a:pPr lvl="0" rtl="0">
              <a:spcBef>
                <a:spcPts val="0"/>
              </a:spcBef>
              <a:buNone/>
            </a:pPr>
            <a:r>
              <a:rPr lang="en" sz="1900" b="1" dirty="0">
                <a:solidFill>
                  <a:srgbClr val="FE0103"/>
                </a:solidFill>
                <a:latin typeface="Varela Round"/>
                <a:ea typeface="Varela Round"/>
                <a:cs typeface="Varela Round"/>
                <a:sym typeface="Varela Round"/>
              </a:rPr>
              <a:t>1,000s of alarms in ICU/day </a:t>
            </a:r>
          </a:p>
          <a:p>
            <a:pPr lvl="0" rtl="0">
              <a:spcBef>
                <a:spcPts val="0"/>
              </a:spcBef>
              <a:buNone/>
            </a:pPr>
            <a:r>
              <a:rPr lang="en" sz="1900" b="1" dirty="0">
                <a:solidFill>
                  <a:srgbClr val="FE0103"/>
                </a:solidFill>
                <a:latin typeface="Varela Round"/>
                <a:ea typeface="Varela Round"/>
                <a:cs typeface="Varela Round"/>
                <a:sym typeface="Varela Round"/>
              </a:rPr>
              <a:t> </a:t>
            </a:r>
          </a:p>
        </p:txBody>
      </p:sp>
      <p:sp>
        <p:nvSpPr>
          <p:cNvPr id="65" name="Shape 65"/>
          <p:cNvSpPr txBox="1"/>
          <p:nvPr/>
        </p:nvSpPr>
        <p:spPr>
          <a:xfrm>
            <a:off x="2939357" y="3213400"/>
            <a:ext cx="4759200" cy="788400"/>
          </a:xfrm>
          <a:prstGeom prst="rect">
            <a:avLst/>
          </a:prstGeom>
          <a:noFill/>
          <a:ln>
            <a:noFill/>
          </a:ln>
        </p:spPr>
        <p:txBody>
          <a:bodyPr lIns="91425" tIns="91425" rIns="91425" bIns="91425" anchor="t" anchorCtr="0">
            <a:noAutofit/>
          </a:bodyPr>
          <a:lstStyle/>
          <a:p>
            <a:pPr lvl="0" algn="ctr" rtl="0">
              <a:spcBef>
                <a:spcPts val="0"/>
              </a:spcBef>
              <a:buNone/>
            </a:pPr>
            <a:r>
              <a:rPr lang="en" sz="2200" b="1" dirty="0">
                <a:solidFill>
                  <a:srgbClr val="CC0000"/>
                </a:solidFill>
                <a:latin typeface="Varela Round"/>
                <a:ea typeface="Varela Round"/>
                <a:cs typeface="Varela Round"/>
                <a:sym typeface="Varela Round"/>
              </a:rPr>
              <a:t>10,000s of alarms in hospital/day</a:t>
            </a:r>
          </a:p>
          <a:p>
            <a:pPr lvl="0" algn="ctr" rtl="0">
              <a:spcBef>
                <a:spcPts val="0"/>
              </a:spcBef>
              <a:buNone/>
            </a:pPr>
            <a:r>
              <a:rPr lang="en" sz="2200" b="1" dirty="0">
                <a:solidFill>
                  <a:srgbClr val="CC0000"/>
                </a:solidFill>
                <a:latin typeface="Varela Round"/>
                <a:ea typeface="Varela Round"/>
                <a:cs typeface="Varela Round"/>
                <a:sym typeface="Varela Round"/>
              </a:rPr>
              <a:t> </a:t>
            </a:r>
          </a:p>
        </p:txBody>
      </p:sp>
      <p:sp>
        <p:nvSpPr>
          <p:cNvPr id="66" name="Shape 66"/>
          <p:cNvSpPr txBox="1"/>
          <p:nvPr/>
        </p:nvSpPr>
        <p:spPr>
          <a:xfrm>
            <a:off x="1159400" y="4248150"/>
            <a:ext cx="7480500" cy="7884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rgbClr val="666666"/>
                </a:solidFill>
                <a:latin typeface="Varela Round"/>
                <a:ea typeface="Varela Round"/>
                <a:cs typeface="Varela Round"/>
                <a:sym typeface="Varela Round"/>
              </a:rPr>
              <a:t>90 - 99%</a:t>
            </a:r>
            <a:r>
              <a:rPr lang="en" sz="1900">
                <a:solidFill>
                  <a:srgbClr val="999999"/>
                </a:solidFill>
                <a:latin typeface="Varela Round"/>
                <a:ea typeface="Varela Round"/>
                <a:cs typeface="Varela Round"/>
                <a:sym typeface="Varela Round"/>
              </a:rPr>
              <a:t> </a:t>
            </a:r>
            <a:r>
              <a:rPr lang="en" sz="1900">
                <a:solidFill>
                  <a:srgbClr val="666666"/>
                </a:solidFill>
                <a:latin typeface="Varela Round"/>
                <a:ea typeface="Varela Round"/>
                <a:cs typeface="Varela Round"/>
                <a:sym typeface="Varela Round"/>
              </a:rPr>
              <a:t>of alarms do </a:t>
            </a:r>
            <a:r>
              <a:rPr lang="en" sz="1900" b="1">
                <a:solidFill>
                  <a:srgbClr val="FF0000"/>
                </a:solidFill>
                <a:latin typeface="Varela Round"/>
                <a:ea typeface="Varela Round"/>
                <a:cs typeface="Varela Round"/>
                <a:sym typeface="Varela Round"/>
              </a:rPr>
              <a:t>NOT</a:t>
            </a:r>
            <a:r>
              <a:rPr lang="en" sz="1900">
                <a:solidFill>
                  <a:srgbClr val="666666"/>
                </a:solidFill>
                <a:latin typeface="Varela Round"/>
                <a:ea typeface="Varela Round"/>
                <a:cs typeface="Varela Round"/>
                <a:sym typeface="Varela Round"/>
              </a:rPr>
              <a:t> require clinical intervention.</a:t>
            </a:r>
          </a:p>
        </p:txBody>
      </p:sp>
      <p:pic>
        <p:nvPicPr>
          <p:cNvPr id="67" name="Shape 67"/>
          <p:cNvPicPr preferRelativeResize="0"/>
          <p:nvPr/>
        </p:nvPicPr>
        <p:blipFill rotWithShape="1">
          <a:blip r:embed="rId3">
            <a:alphaModFix amt="30000"/>
          </a:blip>
          <a:srcRect t="50941" r="63383"/>
          <a:stretch/>
        </p:blipFill>
        <p:spPr>
          <a:xfrm>
            <a:off x="4158175" y="1472327"/>
            <a:ext cx="533574" cy="610900"/>
          </a:xfrm>
          <a:prstGeom prst="rect">
            <a:avLst/>
          </a:prstGeom>
          <a:noFill/>
          <a:ln>
            <a:noFill/>
          </a:ln>
        </p:spPr>
      </p:pic>
      <p:pic>
        <p:nvPicPr>
          <p:cNvPr id="68" name="Shape 68"/>
          <p:cNvPicPr preferRelativeResize="0"/>
          <p:nvPr/>
        </p:nvPicPr>
        <p:blipFill rotWithShape="1">
          <a:blip r:embed="rId3">
            <a:alphaModFix amt="30000"/>
          </a:blip>
          <a:srcRect t="50941" r="63383"/>
          <a:stretch/>
        </p:blipFill>
        <p:spPr>
          <a:xfrm>
            <a:off x="4158175" y="2568177"/>
            <a:ext cx="533574" cy="721424"/>
          </a:xfrm>
          <a:prstGeom prst="rect">
            <a:avLst/>
          </a:prstGeom>
          <a:noFill/>
          <a:ln>
            <a:noFill/>
          </a:ln>
        </p:spPr>
      </p:pic>
      <p:sp>
        <p:nvSpPr>
          <p:cNvPr id="69" name="Shape 69"/>
          <p:cNvSpPr/>
          <p:nvPr/>
        </p:nvSpPr>
        <p:spPr>
          <a:xfrm>
            <a:off x="2627425" y="1145450"/>
            <a:ext cx="259200" cy="259200"/>
          </a:xfrm>
          <a:prstGeom prst="ellipse">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2277575" y="1907675"/>
            <a:ext cx="679200" cy="679200"/>
          </a:xfrm>
          <a:prstGeom prst="ellipse">
            <a:avLst/>
          </a:prstGeom>
          <a:solidFill>
            <a:srgbClr val="FE0103"/>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1646375" y="2838512"/>
            <a:ext cx="1310400" cy="1310400"/>
          </a:xfrm>
          <a:prstGeom prst="ellipse">
            <a:avLst/>
          </a:prstGeom>
          <a:solidFill>
            <a:srgbClr val="990000"/>
          </a:solidFill>
          <a:ln>
            <a:noFill/>
          </a:ln>
        </p:spPr>
        <p:txBody>
          <a:bodyPr lIns="91425" tIns="91425" rIns="91425" bIns="91425" anchor="ctr" anchorCtr="0">
            <a:noAutofit/>
          </a:bodyPr>
          <a:lstStyle/>
          <a:p>
            <a:pPr lvl="0">
              <a:spcBef>
                <a:spcPts val="0"/>
              </a:spcBef>
              <a:buNone/>
            </a:pPr>
            <a:endParaRPr/>
          </a:p>
        </p:txBody>
      </p:sp>
      <p:pic>
        <p:nvPicPr>
          <p:cNvPr id="72" name="Shape 72"/>
          <p:cNvPicPr preferRelativeResize="0"/>
          <p:nvPr/>
        </p:nvPicPr>
        <p:blipFill>
          <a:blip r:embed="rId4">
            <a:alphaModFix/>
          </a:blip>
          <a:stretch>
            <a:fillRect/>
          </a:stretch>
        </p:blipFill>
        <p:spPr>
          <a:xfrm>
            <a:off x="5879162" y="993049"/>
            <a:ext cx="259200" cy="608889"/>
          </a:xfrm>
          <a:prstGeom prst="rect">
            <a:avLst/>
          </a:prstGeom>
          <a:noFill/>
          <a:ln>
            <a:noFill/>
          </a:ln>
        </p:spPr>
      </p:pic>
      <p:pic>
        <p:nvPicPr>
          <p:cNvPr id="73" name="Shape 73"/>
          <p:cNvPicPr preferRelativeResize="0"/>
          <p:nvPr/>
        </p:nvPicPr>
        <p:blipFill rotWithShape="1">
          <a:blip r:embed="rId5">
            <a:alphaModFix/>
          </a:blip>
          <a:srcRect l="27032" t="21543" r="22924" b="25822"/>
          <a:stretch/>
        </p:blipFill>
        <p:spPr>
          <a:xfrm>
            <a:off x="6450775" y="1988649"/>
            <a:ext cx="578923" cy="608900"/>
          </a:xfrm>
          <a:prstGeom prst="rect">
            <a:avLst/>
          </a:prstGeom>
          <a:noFill/>
          <a:ln>
            <a:noFill/>
          </a:ln>
        </p:spPr>
      </p:pic>
      <p:grpSp>
        <p:nvGrpSpPr>
          <p:cNvPr id="74" name="Shape 74"/>
          <p:cNvGrpSpPr/>
          <p:nvPr/>
        </p:nvGrpSpPr>
        <p:grpSpPr>
          <a:xfrm>
            <a:off x="7662650" y="3087800"/>
            <a:ext cx="494700" cy="801350"/>
            <a:chOff x="8043650" y="3087800"/>
            <a:chExt cx="494700" cy="801350"/>
          </a:xfrm>
        </p:grpSpPr>
        <p:sp>
          <p:nvSpPr>
            <p:cNvPr id="75" name="Shape 75"/>
            <p:cNvSpPr/>
            <p:nvPr/>
          </p:nvSpPr>
          <p:spPr>
            <a:xfrm>
              <a:off x="8043650" y="3326050"/>
              <a:ext cx="494700" cy="563100"/>
            </a:xfrm>
            <a:prstGeom prst="rect">
              <a:avLst/>
            </a:prstGeom>
            <a:solidFill>
              <a:srgbClr val="990000"/>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8154525" y="3087800"/>
              <a:ext cx="259200" cy="259200"/>
            </a:xfrm>
            <a:prstGeom prst="mathPlus">
              <a:avLst>
                <a:gd name="adj1" fmla="val 23520"/>
              </a:avLst>
            </a:prstGeom>
            <a:solidFill>
              <a:srgbClr val="990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8096975" y="33778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8386850" y="33778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8386850" y="34704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8243625" y="33805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8243625" y="34704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8100400" y="34650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8382375" y="35630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8243625" y="35603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8386850" y="36557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8243625" y="36557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8100400" y="36503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8104875" y="35630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8243625" y="3755850"/>
              <a:ext cx="81000" cy="1230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8275575" y="3821375"/>
              <a:ext cx="17100" cy="18000"/>
            </a:xfrm>
            <a:prstGeom prst="ellipse">
              <a:avLst/>
            </a:prstGeom>
            <a:solidFill>
              <a:srgbClr val="98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89" idx="3"/>
              <a:endCxn id="89" idx="1"/>
            </p:cNvCxnSpPr>
            <p:nvPr/>
          </p:nvCxnSpPr>
          <p:spPr>
            <a:xfrm>
              <a:off x="8284125" y="3755850"/>
              <a:ext cx="0" cy="123000"/>
            </a:xfrm>
            <a:prstGeom prst="straightConnector1">
              <a:avLst/>
            </a:prstGeom>
            <a:noFill/>
            <a:ln w="9525" cap="flat" cmpd="sng">
              <a:solidFill>
                <a:srgbClr val="980000"/>
              </a:solidFill>
              <a:prstDash val="solid"/>
              <a:round/>
              <a:headEnd type="none" w="lg" len="lg"/>
              <a:tailEnd type="none" w="lg" len="lg"/>
            </a:ln>
          </p:spPr>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5"/>
        <p:cNvGrpSpPr/>
        <p:nvPr/>
      </p:nvGrpSpPr>
      <p:grpSpPr>
        <a:xfrm>
          <a:off x="0" y="0"/>
          <a:ext cx="0" cy="0"/>
          <a:chOff x="0" y="0"/>
          <a:chExt cx="0" cy="0"/>
        </a:xfrm>
      </p:grpSpPr>
      <p:grpSp>
        <p:nvGrpSpPr>
          <p:cNvPr id="96" name="Shape 96"/>
          <p:cNvGrpSpPr/>
          <p:nvPr/>
        </p:nvGrpSpPr>
        <p:grpSpPr>
          <a:xfrm>
            <a:off x="1457321" y="911424"/>
            <a:ext cx="6810375" cy="3812976"/>
            <a:chOff x="3846952" y="955149"/>
            <a:chExt cx="5196563" cy="3659700"/>
          </a:xfrm>
        </p:grpSpPr>
        <p:grpSp>
          <p:nvGrpSpPr>
            <p:cNvPr id="97" name="Shape 97"/>
            <p:cNvGrpSpPr/>
            <p:nvPr/>
          </p:nvGrpSpPr>
          <p:grpSpPr>
            <a:xfrm>
              <a:off x="3846952" y="955149"/>
              <a:ext cx="5196563" cy="3659700"/>
              <a:chOff x="2261427" y="1002349"/>
              <a:chExt cx="5196563" cy="3659700"/>
            </a:xfrm>
          </p:grpSpPr>
          <p:pic>
            <p:nvPicPr>
              <p:cNvPr id="98" name="Shape 98"/>
              <p:cNvPicPr preferRelativeResize="0"/>
              <p:nvPr/>
            </p:nvPicPr>
            <p:blipFill>
              <a:blip r:embed="rId3">
                <a:alphaModFix/>
              </a:blip>
              <a:stretch>
                <a:fillRect/>
              </a:stretch>
            </p:blipFill>
            <p:spPr>
              <a:xfrm>
                <a:off x="2261428" y="1002349"/>
                <a:ext cx="5196562" cy="3659700"/>
              </a:xfrm>
              <a:prstGeom prst="rect">
                <a:avLst/>
              </a:prstGeom>
              <a:noFill/>
              <a:ln w="28575" cap="flat" cmpd="sng">
                <a:solidFill>
                  <a:srgbClr val="999999"/>
                </a:solidFill>
                <a:prstDash val="solid"/>
                <a:round/>
                <a:headEnd type="none" w="med" len="med"/>
                <a:tailEnd type="none" w="med" len="med"/>
              </a:ln>
            </p:spPr>
          </p:pic>
          <p:pic>
            <p:nvPicPr>
              <p:cNvPr id="99" name="Shape 99" descr="icu_monitor.gif"/>
              <p:cNvPicPr preferRelativeResize="0"/>
              <p:nvPr/>
            </p:nvPicPr>
            <p:blipFill rotWithShape="1">
              <a:blip r:embed="rId4">
                <a:alphaModFix/>
              </a:blip>
              <a:srcRect t="-5250" b="5250"/>
              <a:stretch/>
            </p:blipFill>
            <p:spPr>
              <a:xfrm>
                <a:off x="2261427" y="1287112"/>
                <a:ext cx="3237435" cy="2496690"/>
              </a:xfrm>
              <a:prstGeom prst="rect">
                <a:avLst/>
              </a:prstGeom>
              <a:noFill/>
              <a:ln>
                <a:noFill/>
              </a:ln>
            </p:spPr>
          </p:pic>
          <p:pic>
            <p:nvPicPr>
              <p:cNvPr id="100" name="Shape 100"/>
              <p:cNvPicPr preferRelativeResize="0"/>
              <p:nvPr/>
            </p:nvPicPr>
            <p:blipFill rotWithShape="1">
              <a:blip r:embed="rId5">
                <a:alphaModFix/>
              </a:blip>
              <a:srcRect l="67368" r="20819" b="83257"/>
              <a:stretch/>
            </p:blipFill>
            <p:spPr>
              <a:xfrm rot="154055">
                <a:off x="5748193" y="1616175"/>
                <a:ext cx="894283" cy="688277"/>
              </a:xfrm>
              <a:prstGeom prst="rect">
                <a:avLst/>
              </a:prstGeom>
              <a:noFill/>
              <a:ln>
                <a:noFill/>
              </a:ln>
            </p:spPr>
          </p:pic>
        </p:grpSp>
        <p:pic>
          <p:nvPicPr>
            <p:cNvPr id="101" name="Shape 101"/>
            <p:cNvPicPr preferRelativeResize="0"/>
            <p:nvPr/>
          </p:nvPicPr>
          <p:blipFill rotWithShape="1">
            <a:blip r:embed="rId3">
              <a:alphaModFix/>
            </a:blip>
            <a:srcRect t="54346" r="93284" b="39453"/>
            <a:stretch/>
          </p:blipFill>
          <p:spPr>
            <a:xfrm>
              <a:off x="3902050" y="2444400"/>
              <a:ext cx="403068" cy="254699"/>
            </a:xfrm>
            <a:prstGeom prst="rect">
              <a:avLst/>
            </a:prstGeom>
            <a:noFill/>
            <a:ln>
              <a:noFill/>
            </a:ln>
          </p:spPr>
        </p:pic>
      </p:grpSp>
      <p:sp>
        <p:nvSpPr>
          <p:cNvPr id="102" name="Shape 102"/>
          <p:cNvSpPr/>
          <p:nvPr/>
        </p:nvSpPr>
        <p:spPr>
          <a:xfrm>
            <a:off x="5605153" y="1453691"/>
            <a:ext cx="1500059" cy="837514"/>
          </a:xfrm>
          <a:prstGeom prst="roundRect">
            <a:avLst>
              <a:gd name="adj" fmla="val 16667"/>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n>
                <a:solidFill>
                  <a:srgbClr val="C00000"/>
                </a:solidFill>
              </a:ln>
              <a:solidFill>
                <a:schemeClr val="tx1"/>
              </a:solidFill>
            </a:endParaRPr>
          </a:p>
        </p:txBody>
      </p:sp>
      <p:sp>
        <p:nvSpPr>
          <p:cNvPr id="11" name="Shape 62"/>
          <p:cNvSpPr txBox="1"/>
          <p:nvPr/>
        </p:nvSpPr>
        <p:spPr>
          <a:xfrm>
            <a:off x="1240005" y="64213"/>
            <a:ext cx="7808511"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smtClean="0">
                <a:solidFill>
                  <a:srgbClr val="6D6E72"/>
                </a:solidFill>
                <a:latin typeface="Varela Round"/>
                <a:ea typeface="Varela Round"/>
                <a:cs typeface="Varela Round"/>
                <a:sym typeface="Varela Round"/>
              </a:rPr>
              <a:t>Let’s Talk About </a:t>
            </a:r>
            <a:r>
              <a:rPr lang="en" sz="4500" dirty="0" smtClean="0">
                <a:solidFill>
                  <a:srgbClr val="C00000"/>
                </a:solidFill>
                <a:latin typeface="Varela Round"/>
                <a:ea typeface="Varela Round"/>
                <a:cs typeface="Varela Round"/>
                <a:sym typeface="Varela Round"/>
              </a:rPr>
              <a:t>Heart Rate</a:t>
            </a:r>
            <a:endParaRPr lang="en" sz="4500" dirty="0">
              <a:solidFill>
                <a:srgbClr val="C00000"/>
              </a:solidFill>
              <a:latin typeface="Varela Round"/>
              <a:ea typeface="Varela Round"/>
              <a:cs typeface="Varela Round"/>
              <a:sym typeface="Varela Round"/>
            </a:endParaRPr>
          </a:p>
        </p:txBody>
      </p:sp>
      <p:sp>
        <p:nvSpPr>
          <p:cNvPr id="2" name="Rectangle 1"/>
          <p:cNvSpPr/>
          <p:nvPr/>
        </p:nvSpPr>
        <p:spPr>
          <a:xfrm>
            <a:off x="1240005" y="3904090"/>
            <a:ext cx="7646820" cy="91503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104"/>
          <p:cNvSpPr txBox="1"/>
          <p:nvPr/>
        </p:nvSpPr>
        <p:spPr>
          <a:xfrm>
            <a:off x="3174663" y="4077712"/>
            <a:ext cx="3618277" cy="810378"/>
          </a:xfrm>
          <a:prstGeom prst="rect">
            <a:avLst/>
          </a:prstGeom>
          <a:solidFill>
            <a:srgbClr val="F3F3F3"/>
          </a:solid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2000" b="1" u="sng" dirty="0" smtClean="0">
                <a:solidFill>
                  <a:srgbClr val="6D6E72"/>
                </a:solidFill>
                <a:latin typeface="Varela Round"/>
                <a:ea typeface="Varela Round"/>
                <a:cs typeface="Varela Round"/>
                <a:sym typeface="Varela Round"/>
              </a:rPr>
              <a:t>Status quo: </a:t>
            </a:r>
          </a:p>
          <a:p>
            <a:pPr lvl="0" rtl="0">
              <a:spcBef>
                <a:spcPts val="0"/>
              </a:spcBef>
              <a:buNone/>
            </a:pPr>
            <a:r>
              <a:rPr lang="en" sz="2000" b="1" dirty="0">
                <a:solidFill>
                  <a:srgbClr val="6D6E72"/>
                </a:solidFill>
                <a:latin typeface="Varela Round"/>
                <a:ea typeface="Varela Round"/>
                <a:cs typeface="Varela Round"/>
                <a:sym typeface="Varela Round"/>
              </a:rPr>
              <a:t> </a:t>
            </a:r>
            <a:r>
              <a:rPr lang="en" sz="2000" b="1" dirty="0" smtClean="0">
                <a:solidFill>
                  <a:srgbClr val="6D6E72"/>
                </a:solidFill>
                <a:latin typeface="Varela Round"/>
                <a:ea typeface="Varela Round"/>
                <a:cs typeface="Varela Round"/>
                <a:sym typeface="Varela Round"/>
              </a:rPr>
              <a:t>All patient have same limits.</a:t>
            </a:r>
            <a:endParaRPr lang="en" sz="2000" b="1" dirty="0">
              <a:solidFill>
                <a:srgbClr val="6D6E72"/>
              </a:solidFill>
              <a:latin typeface="Varela Round"/>
              <a:ea typeface="Varela Round"/>
              <a:cs typeface="Varela Round"/>
              <a:sym typeface="Varela Roun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5469" y="58059"/>
            <a:ext cx="8520600" cy="572700"/>
          </a:xfrm>
        </p:spPr>
        <p:txBody>
          <a:bodyPr/>
          <a:lstStyle/>
          <a:p>
            <a:r>
              <a:rPr lang="en-US" sz="4500" dirty="0" smtClean="0">
                <a:solidFill>
                  <a:srgbClr val="5E5D5E"/>
                </a:solidFill>
                <a:latin typeface="Varela Round" panose="00000500000000000000" charset="-79"/>
                <a:cs typeface="Varela Round" panose="00000500000000000000" charset="-79"/>
              </a:rPr>
              <a:t>But…</a:t>
            </a:r>
            <a:endParaRPr lang="en-US" sz="4500" dirty="0">
              <a:solidFill>
                <a:srgbClr val="5E5D5E"/>
              </a:solidFill>
              <a:latin typeface="Varela Round" panose="00000500000000000000" charset="-79"/>
              <a:cs typeface="Varela Round" panose="00000500000000000000" charset="-79"/>
            </a:endParaRPr>
          </a:p>
        </p:txBody>
      </p:sp>
      <p:sp>
        <p:nvSpPr>
          <p:cNvPr id="4" name="Shape 104"/>
          <p:cNvSpPr txBox="1"/>
          <p:nvPr/>
        </p:nvSpPr>
        <p:spPr>
          <a:xfrm>
            <a:off x="2825202" y="3682694"/>
            <a:ext cx="4224817" cy="1129938"/>
          </a:xfrm>
          <a:prstGeom prst="rect">
            <a:avLst/>
          </a:prstGeom>
          <a:no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600" b="1" dirty="0" smtClean="0">
                <a:solidFill>
                  <a:srgbClr val="C00000"/>
                </a:solidFill>
                <a:latin typeface="Varela Round"/>
                <a:ea typeface="Varela Round"/>
                <a:cs typeface="Varela Round"/>
                <a:sym typeface="Varela Round"/>
              </a:rPr>
              <a:t>Principle: </a:t>
            </a:r>
          </a:p>
          <a:p>
            <a:pPr lvl="0" rtl="0">
              <a:spcBef>
                <a:spcPts val="0"/>
              </a:spcBef>
              <a:buNone/>
            </a:pPr>
            <a:r>
              <a:rPr lang="en" sz="2600" b="1" dirty="0" smtClean="0">
                <a:solidFill>
                  <a:srgbClr val="6D6E72"/>
                </a:solidFill>
                <a:latin typeface="Varela Round"/>
                <a:ea typeface="Varela Round"/>
                <a:cs typeface="Varela Round"/>
                <a:sym typeface="Varela Round"/>
              </a:rPr>
              <a:t>One </a:t>
            </a:r>
            <a:r>
              <a:rPr lang="en" sz="2600" b="1" dirty="0">
                <a:solidFill>
                  <a:srgbClr val="6D6E72"/>
                </a:solidFill>
                <a:latin typeface="Varela Round"/>
                <a:ea typeface="Varela Round"/>
                <a:cs typeface="Varela Round"/>
                <a:sym typeface="Varela Round"/>
              </a:rPr>
              <a:t>size does </a:t>
            </a:r>
            <a:r>
              <a:rPr lang="en" sz="2600" b="1" dirty="0">
                <a:solidFill>
                  <a:srgbClr val="C00000"/>
                </a:solidFill>
                <a:latin typeface="Varela Round"/>
                <a:ea typeface="Varela Round"/>
                <a:cs typeface="Varela Round"/>
                <a:sym typeface="Varela Round"/>
              </a:rPr>
              <a:t>NOT</a:t>
            </a:r>
            <a:r>
              <a:rPr lang="en" sz="2600" b="1" dirty="0">
                <a:solidFill>
                  <a:srgbClr val="6D6E72"/>
                </a:solidFill>
                <a:latin typeface="Varela Round"/>
                <a:ea typeface="Varela Round"/>
                <a:cs typeface="Varela Round"/>
                <a:sym typeface="Varela Round"/>
              </a:rPr>
              <a:t> fit all.</a:t>
            </a:r>
          </a:p>
        </p:txBody>
      </p:sp>
      <p:sp>
        <p:nvSpPr>
          <p:cNvPr id="7" name="TextBox 6"/>
          <p:cNvSpPr txBox="1"/>
          <p:nvPr/>
        </p:nvSpPr>
        <p:spPr>
          <a:xfrm>
            <a:off x="4066604" y="3205640"/>
            <a:ext cx="1485900" cy="477054"/>
          </a:xfrm>
          <a:prstGeom prst="rect">
            <a:avLst/>
          </a:prstGeom>
          <a:noFill/>
        </p:spPr>
        <p:txBody>
          <a:bodyPr wrap="square" rtlCol="0">
            <a:spAutoFit/>
          </a:bodyPr>
          <a:lstStyle/>
          <a:p>
            <a:pPr algn="ctr"/>
            <a:r>
              <a:rPr lang="en-US" sz="2500" dirty="0" smtClean="0">
                <a:solidFill>
                  <a:srgbClr val="6D6E72"/>
                </a:solidFill>
                <a:latin typeface="Varela Round" panose="00000500000000000000" charset="-79"/>
                <a:cs typeface="Varela Round" panose="00000500000000000000" charset="-79"/>
              </a:rPr>
              <a:t>So...</a:t>
            </a:r>
            <a:endParaRPr lang="en-US" sz="2500" dirty="0">
              <a:solidFill>
                <a:srgbClr val="6D6E72"/>
              </a:solidFill>
              <a:latin typeface="Varela Round" panose="00000500000000000000" charset="-79"/>
              <a:cs typeface="Varela Round" panose="00000500000000000000" charset="-79"/>
            </a:endParaRPr>
          </a:p>
        </p:txBody>
      </p:sp>
      <p:grpSp>
        <p:nvGrpSpPr>
          <p:cNvPr id="21" name="Group 20"/>
          <p:cNvGrpSpPr/>
          <p:nvPr/>
        </p:nvGrpSpPr>
        <p:grpSpPr>
          <a:xfrm>
            <a:off x="1090872" y="891308"/>
            <a:ext cx="7910622" cy="2237570"/>
            <a:chOff x="1084522" y="1058523"/>
            <a:chExt cx="7910622" cy="2237570"/>
          </a:xfrm>
        </p:grpSpPr>
        <p:sp>
          <p:nvSpPr>
            <p:cNvPr id="6" name="Shape 104"/>
            <p:cNvSpPr txBox="1"/>
            <p:nvPr/>
          </p:nvSpPr>
          <p:spPr>
            <a:xfrm>
              <a:off x="1084522" y="1058523"/>
              <a:ext cx="7910622" cy="2237570"/>
            </a:xfrm>
            <a:prstGeom prst="rect">
              <a:avLst/>
            </a:prstGeom>
            <a:no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sz="200" b="1" dirty="0">
                <a:solidFill>
                  <a:srgbClr val="6D6E72"/>
                </a:solidFill>
                <a:latin typeface="Varela Round"/>
                <a:ea typeface="Varela Round"/>
                <a:cs typeface="Varela Round"/>
                <a:sym typeface="Varela Round"/>
              </a:endParaRPr>
            </a:p>
            <a:p>
              <a:pPr lvl="0" rtl="0">
                <a:spcBef>
                  <a:spcPts val="0"/>
                </a:spcBef>
                <a:buNone/>
              </a:pPr>
              <a:endParaRPr lang="en" sz="200" b="1" dirty="0" smtClean="0">
                <a:solidFill>
                  <a:srgbClr val="6D6E72"/>
                </a:solidFill>
                <a:latin typeface="Varela Round"/>
                <a:ea typeface="Varela Round"/>
                <a:cs typeface="Varela Round"/>
                <a:sym typeface="Varela Round"/>
              </a:endParaRPr>
            </a:p>
            <a:p>
              <a:pPr lvl="0" rtl="0">
                <a:spcBef>
                  <a:spcPts val="0"/>
                </a:spcBef>
                <a:buNone/>
              </a:pPr>
              <a:endParaRPr lang="en" sz="200" b="1" dirty="0">
                <a:solidFill>
                  <a:srgbClr val="6D6E72"/>
                </a:solidFill>
                <a:latin typeface="Varela Round"/>
                <a:ea typeface="Varela Round"/>
                <a:cs typeface="Varela Round"/>
                <a:sym typeface="Varela Round"/>
              </a:endParaRPr>
            </a:p>
            <a:p>
              <a:pPr lvl="0" rtl="0">
                <a:spcBef>
                  <a:spcPts val="0"/>
                </a:spcBef>
                <a:buNone/>
              </a:pPr>
              <a:endParaRPr lang="en" sz="200" b="1" dirty="0" smtClean="0">
                <a:solidFill>
                  <a:srgbClr val="6D6E72"/>
                </a:solidFill>
                <a:latin typeface="Varela Round"/>
                <a:ea typeface="Varela Round"/>
                <a:cs typeface="Varela Round"/>
                <a:sym typeface="Varela Round"/>
              </a:endParaRPr>
            </a:p>
            <a:p>
              <a:pPr lvl="0" rtl="0">
                <a:spcBef>
                  <a:spcPts val="0"/>
                </a:spcBef>
                <a:buNone/>
              </a:pPr>
              <a:r>
                <a:rPr lang="en" sz="2600" b="1" dirty="0" smtClean="0">
                  <a:solidFill>
                    <a:srgbClr val="6D6E72"/>
                  </a:solidFill>
                  <a:latin typeface="Varela Round"/>
                  <a:ea typeface="Varela Round"/>
                  <a:cs typeface="Varela Round"/>
                  <a:sym typeface="Varela Round"/>
                </a:rPr>
                <a:t>Different patients</a:t>
              </a:r>
              <a:endParaRPr lang="en-US" sz="600" b="1" dirty="0" smtClean="0">
                <a:solidFill>
                  <a:srgbClr val="6D6E72"/>
                </a:solidFill>
                <a:latin typeface="Varela Round"/>
                <a:ea typeface="Varela Round"/>
                <a:cs typeface="Varela Round"/>
                <a:sym typeface="Varela Round"/>
              </a:endParaRPr>
            </a:p>
            <a:p>
              <a:pPr lvl="0" rtl="0">
                <a:spcBef>
                  <a:spcPts val="0"/>
                </a:spcBef>
                <a:buNone/>
              </a:pPr>
              <a:endParaRPr lang="en-US" sz="600" b="1" dirty="0">
                <a:solidFill>
                  <a:srgbClr val="6D6E72"/>
                </a:solidFill>
                <a:latin typeface="Varela Round"/>
                <a:ea typeface="Varela Round"/>
                <a:cs typeface="Varela Round"/>
                <a:sym typeface="Varela Round"/>
              </a:endParaRPr>
            </a:p>
            <a:p>
              <a:pPr lvl="0" rtl="0">
                <a:spcBef>
                  <a:spcPts val="0"/>
                </a:spcBef>
                <a:buNone/>
              </a:pPr>
              <a:r>
                <a:rPr lang="en-US" sz="2600" b="1" dirty="0" smtClean="0">
                  <a:solidFill>
                    <a:srgbClr val="6D6E72"/>
                  </a:solidFill>
                  <a:latin typeface="Varela Round"/>
                  <a:ea typeface="Varela Round"/>
                  <a:cs typeface="Varela Round"/>
                  <a:sym typeface="Varela Round"/>
                </a:rPr>
                <a:t>a</a:t>
              </a:r>
              <a:r>
                <a:rPr lang="en" sz="2600" b="1" dirty="0" smtClean="0">
                  <a:solidFill>
                    <a:srgbClr val="6D6E72"/>
                  </a:solidFill>
                  <a:latin typeface="Varela Round"/>
                  <a:ea typeface="Varela Round"/>
                  <a:cs typeface="Varela Round"/>
                  <a:sym typeface="Varela Round"/>
                </a:rPr>
                <a:t>t different times </a:t>
              </a:r>
            </a:p>
            <a:p>
              <a:pPr lvl="0" rtl="0">
                <a:spcBef>
                  <a:spcPts val="0"/>
                </a:spcBef>
                <a:buNone/>
              </a:pPr>
              <a:endParaRPr lang="en" sz="300" b="1" dirty="0" smtClean="0">
                <a:solidFill>
                  <a:srgbClr val="6D6E72"/>
                </a:solidFill>
                <a:latin typeface="Varela Round"/>
                <a:ea typeface="Varela Round"/>
                <a:cs typeface="Varela Round"/>
                <a:sym typeface="Varela Round"/>
              </a:endParaRPr>
            </a:p>
            <a:p>
              <a:pPr lvl="0" rtl="0">
                <a:spcBef>
                  <a:spcPts val="0"/>
                </a:spcBef>
                <a:buNone/>
              </a:pPr>
              <a:endParaRPr lang="en" sz="300" b="1" dirty="0" smtClean="0">
                <a:solidFill>
                  <a:srgbClr val="6D6E72"/>
                </a:solidFill>
                <a:latin typeface="Varela Round"/>
                <a:ea typeface="Varela Round"/>
                <a:cs typeface="Varela Round"/>
                <a:sym typeface="Varela Round"/>
              </a:endParaRPr>
            </a:p>
            <a:p>
              <a:pPr lvl="0" algn="ctr" rtl="0">
                <a:spcBef>
                  <a:spcPts val="0"/>
                </a:spcBef>
                <a:buNone/>
              </a:pPr>
              <a:r>
                <a:rPr lang="en" sz="2600" b="1" dirty="0" smtClean="0">
                  <a:solidFill>
                    <a:srgbClr val="6D6E72"/>
                  </a:solidFill>
                  <a:latin typeface="Varela Round"/>
                  <a:ea typeface="Varela Round"/>
                  <a:cs typeface="Varela Round"/>
                  <a:sym typeface="Varela Round"/>
                </a:rPr>
                <a:t>= different physiologic states </a:t>
              </a:r>
            </a:p>
            <a:p>
              <a:pPr lvl="0" algn="ctr" rtl="0">
                <a:spcBef>
                  <a:spcPts val="0"/>
                </a:spcBef>
                <a:buNone/>
              </a:pPr>
              <a:endParaRPr lang="en" sz="700" b="1" dirty="0" smtClean="0">
                <a:solidFill>
                  <a:srgbClr val="6D6E72"/>
                </a:solidFill>
                <a:latin typeface="Varela Round"/>
                <a:ea typeface="Varela Round"/>
                <a:cs typeface="Varela Round"/>
                <a:sym typeface="Varela Round"/>
              </a:endParaRPr>
            </a:p>
            <a:p>
              <a:pPr lvl="0" algn="ctr" rtl="0">
                <a:spcBef>
                  <a:spcPts val="0"/>
                </a:spcBef>
                <a:buNone/>
              </a:pPr>
              <a:r>
                <a:rPr lang="en" sz="2600" b="1" dirty="0" smtClean="0">
                  <a:solidFill>
                    <a:srgbClr val="6D6E72"/>
                  </a:solidFill>
                  <a:latin typeface="Varela Round"/>
                  <a:ea typeface="Varela Round"/>
                  <a:cs typeface="Varela Round"/>
                  <a:sym typeface="Varela Round"/>
                </a:rPr>
                <a:t>= different heart rate distributions</a:t>
              </a:r>
              <a:endParaRPr lang="en" sz="2600" b="1" dirty="0">
                <a:solidFill>
                  <a:srgbClr val="6D6E72"/>
                </a:solidFill>
                <a:latin typeface="Varela Round"/>
                <a:ea typeface="Varela Round"/>
                <a:cs typeface="Varela Round"/>
                <a:sym typeface="Varela Round"/>
              </a:endParaRPr>
            </a:p>
          </p:txBody>
        </p:sp>
        <p:pic>
          <p:nvPicPr>
            <p:cNvPr id="8" name="Picture 6" descr="Image result for hospital patien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452" y="1103462"/>
              <a:ext cx="567307" cy="567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981726" y="1759949"/>
              <a:ext cx="430393" cy="430393"/>
            </a:xfrm>
            <a:prstGeom prst="rect">
              <a:avLst/>
            </a:prstGeom>
            <a:solidFill>
              <a:srgbClr val="F3F3F3"/>
            </a:solidFill>
          </p:spPr>
        </p:pic>
        <p:pic>
          <p:nvPicPr>
            <p:cNvPr id="12" name="Picture 6" descr="Image result for hospital patien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091" y="1075953"/>
              <a:ext cx="567307" cy="5673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380220" y="1759948"/>
              <a:ext cx="430393" cy="430393"/>
            </a:xfrm>
            <a:prstGeom prst="rect">
              <a:avLst/>
            </a:prstGeom>
            <a:solidFill>
              <a:srgbClr val="F3F3F3"/>
            </a:solidFill>
          </p:spPr>
        </p:pic>
        <p:pic>
          <p:nvPicPr>
            <p:cNvPr id="15"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81239" y="1746915"/>
              <a:ext cx="430393" cy="430393"/>
            </a:xfrm>
            <a:prstGeom prst="rect">
              <a:avLst/>
            </a:prstGeom>
            <a:solidFill>
              <a:srgbClr val="F3F3F3"/>
            </a:solidFill>
          </p:spPr>
        </p:pic>
        <p:pic>
          <p:nvPicPr>
            <p:cNvPr id="16"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95025" y="1757582"/>
              <a:ext cx="430393" cy="430393"/>
            </a:xfrm>
            <a:prstGeom prst="rect">
              <a:avLst/>
            </a:prstGeom>
            <a:solidFill>
              <a:srgbClr val="F3F3F3"/>
            </a:solidFill>
          </p:spPr>
        </p:pic>
        <p:pic>
          <p:nvPicPr>
            <p:cNvPr id="17"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961311" y="1738636"/>
              <a:ext cx="430393" cy="430393"/>
            </a:xfrm>
            <a:prstGeom prst="rect">
              <a:avLst/>
            </a:prstGeom>
            <a:solidFill>
              <a:srgbClr val="F3F3F3"/>
            </a:solidFill>
          </p:spPr>
        </p:pic>
        <p:pic>
          <p:nvPicPr>
            <p:cNvPr id="18"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379797" y="1757581"/>
              <a:ext cx="430393" cy="430393"/>
            </a:xfrm>
            <a:prstGeom prst="rect">
              <a:avLst/>
            </a:prstGeom>
            <a:solidFill>
              <a:srgbClr val="F3F3F3"/>
            </a:solidFill>
          </p:spPr>
        </p:pic>
        <p:pic>
          <p:nvPicPr>
            <p:cNvPr id="19"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971619" y="1738636"/>
              <a:ext cx="430393" cy="430393"/>
            </a:xfrm>
            <a:prstGeom prst="rect">
              <a:avLst/>
            </a:prstGeom>
            <a:solidFill>
              <a:srgbClr val="F3F3F3"/>
            </a:solidFill>
          </p:spPr>
        </p:pic>
        <p:pic>
          <p:nvPicPr>
            <p:cNvPr id="20"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380834" y="1738635"/>
              <a:ext cx="430393" cy="430393"/>
            </a:xfrm>
            <a:prstGeom prst="rect">
              <a:avLst/>
            </a:prstGeom>
            <a:solidFill>
              <a:srgbClr val="F3F3F3"/>
            </a:solidFill>
          </p:spPr>
        </p:pic>
      </p:grpSp>
      <p:pic>
        <p:nvPicPr>
          <p:cNvPr id="5126" name="Picture 6" descr="Image result for sick patient icon"/>
          <p:cNvPicPr>
            <a:picLocks noChangeAspect="1" noChangeArrowheads="1"/>
          </p:cNvPicPr>
          <p:nvPr/>
        </p:nvPicPr>
        <p:blipFill rotWithShape="1">
          <a:blip r:embed="rId5">
            <a:extLst>
              <a:ext uri="{28A0092B-C50C-407E-A947-70E740481C1C}">
                <a14:useLocalDpi xmlns:a14="http://schemas.microsoft.com/office/drawing/2010/main" val="0"/>
              </a:ext>
            </a:extLst>
          </a:blip>
          <a:srcRect l="9752" t="41972" r="8647" b="9469"/>
          <a:stretch/>
        </p:blipFill>
        <p:spPr bwMode="auto">
          <a:xfrm>
            <a:off x="5126415" y="1053161"/>
            <a:ext cx="601019" cy="357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sick patient icon"/>
          <p:cNvPicPr>
            <a:picLocks noChangeAspect="1" noChangeArrowheads="1"/>
          </p:cNvPicPr>
          <p:nvPr/>
        </p:nvPicPr>
        <p:blipFill rotWithShape="1">
          <a:blip r:embed="rId5">
            <a:extLst>
              <a:ext uri="{28A0092B-C50C-407E-A947-70E740481C1C}">
                <a14:useLocalDpi xmlns:a14="http://schemas.microsoft.com/office/drawing/2010/main" val="0"/>
              </a:ext>
            </a:extLst>
          </a:blip>
          <a:srcRect l="9752" t="41972" r="8647" b="9469"/>
          <a:stretch/>
        </p:blipFill>
        <p:spPr bwMode="auto">
          <a:xfrm>
            <a:off x="7076055" y="1053161"/>
            <a:ext cx="601019" cy="3576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5295900" y="1037941"/>
            <a:ext cx="406400" cy="6987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195980" y="1021479"/>
            <a:ext cx="406400" cy="6987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37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65674" y="-33626"/>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6D6E72"/>
                </a:solidFill>
                <a:latin typeface="Varela Round"/>
                <a:ea typeface="Varela Round"/>
                <a:cs typeface="Varela Round"/>
                <a:sym typeface="Varela Round"/>
              </a:rPr>
              <a:t>The </a:t>
            </a:r>
            <a:r>
              <a:rPr lang="en" sz="4500" dirty="0" smtClean="0">
                <a:solidFill>
                  <a:srgbClr val="CC0000"/>
                </a:solidFill>
                <a:latin typeface="Varela Round"/>
                <a:ea typeface="Varela Round"/>
                <a:cs typeface="Varela Round"/>
                <a:sym typeface="Varela Round"/>
              </a:rPr>
              <a:t>Goals</a:t>
            </a:r>
            <a:endParaRPr lang="en" sz="4500" dirty="0">
              <a:solidFill>
                <a:srgbClr val="CC0000"/>
              </a:solidFill>
              <a:latin typeface="Varela Round"/>
              <a:ea typeface="Varela Round"/>
              <a:cs typeface="Varela Round"/>
              <a:sym typeface="Varela Round"/>
            </a:endParaRPr>
          </a:p>
        </p:txBody>
      </p:sp>
      <p:sp>
        <p:nvSpPr>
          <p:cNvPr id="2" name="Rectangle 1"/>
          <p:cNvSpPr/>
          <p:nvPr/>
        </p:nvSpPr>
        <p:spPr>
          <a:xfrm>
            <a:off x="965674" y="2868133"/>
            <a:ext cx="8018835" cy="1261884"/>
          </a:xfrm>
          <a:prstGeom prst="rect">
            <a:avLst/>
          </a:prstGeom>
        </p:spPr>
        <p:txBody>
          <a:bodyPr wrap="square">
            <a:spAutoFit/>
          </a:bodyPr>
          <a:lstStyle/>
          <a:p>
            <a:pPr lvl="0"/>
            <a:r>
              <a:rPr lang="en" sz="1900" b="1" dirty="0" smtClean="0">
                <a:solidFill>
                  <a:schemeClr val="tx1">
                    <a:lumMod val="50000"/>
                  </a:schemeClr>
                </a:solidFill>
                <a:latin typeface="Varela Round"/>
                <a:ea typeface="Varela Round"/>
                <a:cs typeface="Varela Round"/>
                <a:sym typeface="Varela Round"/>
              </a:rPr>
              <a:t>Target: </a:t>
            </a:r>
          </a:p>
          <a:p>
            <a:pPr lvl="0"/>
            <a:r>
              <a:rPr lang="en" sz="1900" b="1" dirty="0">
                <a:solidFill>
                  <a:srgbClr val="999999"/>
                </a:solidFill>
                <a:latin typeface="Varela Round"/>
                <a:ea typeface="Varela Round"/>
                <a:cs typeface="Varela Round"/>
                <a:sym typeface="Varela Round"/>
              </a:rPr>
              <a:t> </a:t>
            </a:r>
            <a:r>
              <a:rPr lang="en" sz="1900" b="1" dirty="0" smtClean="0">
                <a:solidFill>
                  <a:srgbClr val="999999"/>
                </a:solidFill>
                <a:latin typeface="Varela Round"/>
                <a:ea typeface="Varela Round"/>
                <a:cs typeface="Varela Round"/>
                <a:sym typeface="Varela Round"/>
              </a:rPr>
              <a:t>            </a:t>
            </a:r>
            <a:r>
              <a:rPr lang="en" sz="1900" b="1" dirty="0" smtClean="0">
                <a:solidFill>
                  <a:schemeClr val="bg1">
                    <a:lumMod val="75000"/>
                    <a:lumOff val="25000"/>
                  </a:schemeClr>
                </a:solidFill>
                <a:latin typeface="Varela Round"/>
                <a:ea typeface="Varela Round"/>
                <a:cs typeface="Varela Round"/>
                <a:sym typeface="Varela Round"/>
              </a:rPr>
              <a:t>Heart rate</a:t>
            </a:r>
            <a:r>
              <a:rPr lang="en" sz="1900" b="1" dirty="0" smtClean="0">
                <a:solidFill>
                  <a:srgbClr val="999999"/>
                </a:solidFill>
                <a:latin typeface="Varela Round"/>
                <a:ea typeface="Varela Round"/>
                <a:cs typeface="Varela Round"/>
                <a:sym typeface="Varela Round"/>
              </a:rPr>
              <a:t> </a:t>
            </a:r>
            <a:r>
              <a:rPr lang="en" sz="1900" b="1" dirty="0" smtClean="0">
                <a:solidFill>
                  <a:srgbClr val="666666"/>
                </a:solidFill>
                <a:latin typeface="Varela Round"/>
                <a:ea typeface="Varela Round"/>
                <a:cs typeface="Varela Round"/>
                <a:sym typeface="Varela Round"/>
              </a:rPr>
              <a:t>distributions</a:t>
            </a:r>
          </a:p>
          <a:p>
            <a:pPr lvl="0"/>
            <a:r>
              <a:rPr lang="en" sz="1900" b="1" dirty="0" smtClean="0">
                <a:solidFill>
                  <a:schemeClr val="tx1">
                    <a:lumMod val="50000"/>
                  </a:schemeClr>
                </a:solidFill>
                <a:latin typeface="Varela Round"/>
                <a:ea typeface="Varela Round"/>
                <a:cs typeface="Varela Round"/>
                <a:sym typeface="Varela Round"/>
              </a:rPr>
              <a:t>Features: </a:t>
            </a:r>
          </a:p>
          <a:p>
            <a:pPr lvl="0"/>
            <a:r>
              <a:rPr lang="en" sz="1900" b="1" dirty="0" smtClean="0">
                <a:solidFill>
                  <a:srgbClr val="666666"/>
                </a:solidFill>
                <a:latin typeface="Varela Round"/>
                <a:ea typeface="Varela Round"/>
                <a:cs typeface="Varela Round"/>
                <a:sym typeface="Varela Round"/>
              </a:rPr>
              <a:t>             </a:t>
            </a:r>
            <a:r>
              <a:rPr lang="en" sz="1900" b="1" dirty="0" smtClean="0">
                <a:solidFill>
                  <a:schemeClr val="bg1">
                    <a:lumMod val="75000"/>
                    <a:lumOff val="25000"/>
                  </a:schemeClr>
                </a:solidFill>
                <a:latin typeface="Varela Round"/>
                <a:ea typeface="Varela Round"/>
                <a:cs typeface="Varela Round"/>
                <a:sym typeface="Varela Round"/>
              </a:rPr>
              <a:t>Demographics, Diagnoses, Location in Hospital, Medications</a:t>
            </a:r>
          </a:p>
        </p:txBody>
      </p:sp>
      <p:sp>
        <p:nvSpPr>
          <p:cNvPr id="3" name="TextBox 2"/>
          <p:cNvSpPr txBox="1"/>
          <p:nvPr/>
        </p:nvSpPr>
        <p:spPr>
          <a:xfrm>
            <a:off x="918075" y="823629"/>
            <a:ext cx="8225925" cy="830997"/>
          </a:xfrm>
          <a:prstGeom prst="rect">
            <a:avLst/>
          </a:prstGeom>
          <a:noFill/>
        </p:spPr>
        <p:txBody>
          <a:bodyPr wrap="square" rtlCol="0">
            <a:spAutoFit/>
          </a:bodyPr>
          <a:lstStyle/>
          <a:p>
            <a:r>
              <a:rPr lang="en-US" sz="2400" b="1" dirty="0" smtClean="0">
                <a:solidFill>
                  <a:schemeClr val="bg1">
                    <a:lumMod val="75000"/>
                    <a:lumOff val="25000"/>
                  </a:schemeClr>
                </a:solidFill>
                <a:latin typeface="Varela Round" panose="00000500000000000000" charset="-79"/>
                <a:cs typeface="Varela Round" panose="00000500000000000000" charset="-79"/>
              </a:rPr>
              <a:t>1)</a:t>
            </a:r>
            <a:r>
              <a:rPr lang="en-US" sz="2400" b="1" dirty="0" smtClean="0">
                <a:solidFill>
                  <a:srgbClr val="C00000"/>
                </a:solidFill>
                <a:latin typeface="Varela Round" panose="00000500000000000000" charset="-79"/>
                <a:cs typeface="Varela Round" panose="00000500000000000000" charset="-79"/>
              </a:rPr>
              <a:t> Find groups of patients with similar HR distributions </a:t>
            </a:r>
          </a:p>
          <a:p>
            <a:r>
              <a:rPr lang="en-US" sz="2400" b="1" dirty="0" smtClean="0">
                <a:solidFill>
                  <a:srgbClr val="5E5D5E"/>
                </a:solidFill>
                <a:latin typeface="Varela Round" panose="00000500000000000000" charset="-79"/>
                <a:cs typeface="Varela Round" panose="00000500000000000000" charset="-79"/>
                <a:sym typeface="Wingdings" panose="05000000000000000000" pitchFamily="2" charset="2"/>
              </a:rPr>
              <a:t>2) </a:t>
            </a:r>
            <a:r>
              <a:rPr lang="en-US" sz="2400" b="1" dirty="0" smtClean="0">
                <a:solidFill>
                  <a:srgbClr val="C00000"/>
                </a:solidFill>
                <a:latin typeface="Varela Round" panose="00000500000000000000" charset="-79"/>
                <a:cs typeface="Varela Round" panose="00000500000000000000" charset="-79"/>
                <a:sym typeface="Wingdings" panose="05000000000000000000" pitchFamily="2" charset="2"/>
              </a:rPr>
              <a:t>Classify future patients in correct group</a:t>
            </a:r>
            <a:endParaRPr lang="en-US" sz="2400" b="1" dirty="0">
              <a:solidFill>
                <a:srgbClr val="C00000"/>
              </a:solidFill>
              <a:latin typeface="Varela Round" panose="00000500000000000000" charset="-79"/>
              <a:cs typeface="Varela Round" panose="00000500000000000000" charset="-79"/>
            </a:endParaRPr>
          </a:p>
        </p:txBody>
      </p:sp>
      <p:pic>
        <p:nvPicPr>
          <p:cNvPr id="7170" name="Picture 2" descr="https://cdn3.iconfinder.com/data/icons/medical-8/512/medicati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551" y="4128022"/>
            <a:ext cx="822865" cy="8228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fcmcng.com/wp-content/uploads/2015/03/ICU_Icon-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418" y="4213032"/>
            <a:ext cx="737855" cy="7378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arlington-tx.gov/cdp/wp-content/uploads/sites/11/2014/04/Demographic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706" y="4172687"/>
            <a:ext cx="810099" cy="81009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cdn0.iconfinder.com/data/icons/healthcare-and-medicine-kit/512/medical_test_stethoscope-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206" y="4172687"/>
            <a:ext cx="761754" cy="7617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ucsf medical cen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9236" y="1872243"/>
            <a:ext cx="1484347" cy="7113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p:nvPr/>
        </p:nvSpPr>
        <p:spPr>
          <a:xfrm>
            <a:off x="4876800" y="3017515"/>
            <a:ext cx="594360" cy="472445"/>
          </a:xfrm>
          <a:custGeom>
            <a:avLst/>
            <a:gdLst>
              <a:gd name="connsiteX0" fmla="*/ 0 w 594360"/>
              <a:gd name="connsiteY0" fmla="*/ 464825 h 472445"/>
              <a:gd name="connsiteX1" fmla="*/ 175260 w 594360"/>
              <a:gd name="connsiteY1" fmla="*/ 5 h 472445"/>
              <a:gd name="connsiteX2" fmla="*/ 594360 w 594360"/>
              <a:gd name="connsiteY2" fmla="*/ 472445 h 472445"/>
            </a:gdLst>
            <a:ahLst/>
            <a:cxnLst>
              <a:cxn ang="0">
                <a:pos x="connsiteX0" y="connsiteY0"/>
              </a:cxn>
              <a:cxn ang="0">
                <a:pos x="connsiteX1" y="connsiteY1"/>
              </a:cxn>
              <a:cxn ang="0">
                <a:pos x="connsiteX2" y="connsiteY2"/>
              </a:cxn>
            </a:cxnLst>
            <a:rect l="l" t="t" r="r" b="b"/>
            <a:pathLst>
              <a:path w="594360" h="472445">
                <a:moveTo>
                  <a:pt x="0" y="464825"/>
                </a:moveTo>
                <a:cubicBezTo>
                  <a:pt x="38100" y="231780"/>
                  <a:pt x="76200" y="-1265"/>
                  <a:pt x="175260" y="5"/>
                </a:cubicBezTo>
                <a:cubicBezTo>
                  <a:pt x="274320" y="1275"/>
                  <a:pt x="523240" y="391165"/>
                  <a:pt x="594360" y="472445"/>
                </a:cubicBezTo>
              </a:path>
            </a:pathLst>
          </a:custGeom>
          <a:solidFill>
            <a:srgbClr val="006D62">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918181" y="1835156"/>
            <a:ext cx="784860" cy="784860"/>
            <a:chOff x="4903558" y="2173433"/>
            <a:chExt cx="784860" cy="784860"/>
          </a:xfrm>
        </p:grpSpPr>
        <p:pic>
          <p:nvPicPr>
            <p:cNvPr id="7180" name="Picture 12" descr="Image result for calendar icon march"/>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03558" y="2173433"/>
              <a:ext cx="784860" cy="7848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14131" y="2342905"/>
              <a:ext cx="198889" cy="307777"/>
            </a:xfrm>
            <a:prstGeom prst="rect">
              <a:avLst/>
            </a:prstGeom>
            <a:noFill/>
          </p:spPr>
          <p:txBody>
            <a:bodyPr wrap="square" rtlCol="0">
              <a:spAutoFit/>
            </a:bodyPr>
            <a:lstStyle/>
            <a:p>
              <a:r>
                <a:rPr lang="en-US" dirty="0" smtClean="0">
                  <a:solidFill>
                    <a:srgbClr val="9D9D9D"/>
                  </a:solidFill>
                  <a:latin typeface="Arial Black" panose="020B0A04020102020204" pitchFamily="34" charset="0"/>
                </a:rPr>
                <a:t>‘</a:t>
              </a:r>
              <a:endParaRPr lang="en-US" dirty="0">
                <a:solidFill>
                  <a:srgbClr val="9D9D9D"/>
                </a:solidFill>
                <a:latin typeface="Arial Black" panose="020B0A04020102020204" pitchFamily="34" charset="0"/>
              </a:endParaRPr>
            </a:p>
          </p:txBody>
        </p:sp>
      </p:grpSp>
      <p:sp>
        <p:nvSpPr>
          <p:cNvPr id="22" name="Freeform 21"/>
          <p:cNvSpPr/>
          <p:nvPr/>
        </p:nvSpPr>
        <p:spPr>
          <a:xfrm>
            <a:off x="5703041" y="2978808"/>
            <a:ext cx="541020" cy="511152"/>
          </a:xfrm>
          <a:custGeom>
            <a:avLst/>
            <a:gdLst>
              <a:gd name="connsiteX0" fmla="*/ 0 w 541020"/>
              <a:gd name="connsiteY0" fmla="*/ 503532 h 511152"/>
              <a:gd name="connsiteX1" fmla="*/ 160020 w 541020"/>
              <a:gd name="connsiteY1" fmla="*/ 259692 h 511152"/>
              <a:gd name="connsiteX2" fmla="*/ 182880 w 541020"/>
              <a:gd name="connsiteY2" fmla="*/ 612 h 511152"/>
              <a:gd name="connsiteX3" fmla="*/ 274320 w 541020"/>
              <a:gd name="connsiteY3" fmla="*/ 335892 h 511152"/>
              <a:gd name="connsiteX4" fmla="*/ 541020 w 541020"/>
              <a:gd name="connsiteY4" fmla="*/ 511152 h 51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20" h="511152">
                <a:moveTo>
                  <a:pt x="0" y="503532"/>
                </a:moveTo>
                <a:cubicBezTo>
                  <a:pt x="64770" y="423522"/>
                  <a:pt x="129540" y="343512"/>
                  <a:pt x="160020" y="259692"/>
                </a:cubicBezTo>
                <a:cubicBezTo>
                  <a:pt x="190500" y="175872"/>
                  <a:pt x="163830" y="-12088"/>
                  <a:pt x="182880" y="612"/>
                </a:cubicBezTo>
                <a:cubicBezTo>
                  <a:pt x="201930" y="13312"/>
                  <a:pt x="214630" y="250802"/>
                  <a:pt x="274320" y="335892"/>
                </a:cubicBezTo>
                <a:cubicBezTo>
                  <a:pt x="334010" y="420982"/>
                  <a:pt x="501650" y="493372"/>
                  <a:pt x="541020" y="511152"/>
                </a:cubicBezTo>
              </a:path>
            </a:pathLst>
          </a:custGeom>
          <a:solidFill>
            <a:srgbClr val="C00000">
              <a:alpha val="509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6426273" y="3074502"/>
            <a:ext cx="617220" cy="398617"/>
          </a:xfrm>
          <a:custGeom>
            <a:avLst/>
            <a:gdLst>
              <a:gd name="connsiteX0" fmla="*/ 0 w 617220"/>
              <a:gd name="connsiteY0" fmla="*/ 398617 h 398617"/>
              <a:gd name="connsiteX1" fmla="*/ 175260 w 617220"/>
              <a:gd name="connsiteY1" fmla="*/ 177637 h 398617"/>
              <a:gd name="connsiteX2" fmla="*/ 228600 w 617220"/>
              <a:gd name="connsiteY2" fmla="*/ 2377 h 398617"/>
              <a:gd name="connsiteX3" fmla="*/ 365760 w 617220"/>
              <a:gd name="connsiteY3" fmla="*/ 307177 h 398617"/>
              <a:gd name="connsiteX4" fmla="*/ 480060 w 617220"/>
              <a:gd name="connsiteY4" fmla="*/ 200497 h 398617"/>
              <a:gd name="connsiteX5" fmla="*/ 617220 w 617220"/>
              <a:gd name="connsiteY5" fmla="*/ 398617 h 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398617">
                <a:moveTo>
                  <a:pt x="0" y="398617"/>
                </a:moveTo>
                <a:cubicBezTo>
                  <a:pt x="68580" y="321147"/>
                  <a:pt x="137160" y="243677"/>
                  <a:pt x="175260" y="177637"/>
                </a:cubicBezTo>
                <a:cubicBezTo>
                  <a:pt x="213360" y="111597"/>
                  <a:pt x="196850" y="-19213"/>
                  <a:pt x="228600" y="2377"/>
                </a:cubicBezTo>
                <a:cubicBezTo>
                  <a:pt x="260350" y="23967"/>
                  <a:pt x="323850" y="274157"/>
                  <a:pt x="365760" y="307177"/>
                </a:cubicBezTo>
                <a:cubicBezTo>
                  <a:pt x="407670" y="340197"/>
                  <a:pt x="438150" y="185257"/>
                  <a:pt x="480060" y="200497"/>
                </a:cubicBezTo>
                <a:cubicBezTo>
                  <a:pt x="521970" y="215737"/>
                  <a:pt x="568960" y="368137"/>
                  <a:pt x="617220" y="398617"/>
                </a:cubicBezTo>
              </a:path>
            </a:pathLst>
          </a:custGeom>
          <a:solidFill>
            <a:srgbClr val="0070C0">
              <a:alpha val="5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7338060" y="3139440"/>
            <a:ext cx="784860" cy="327660"/>
          </a:xfrm>
          <a:custGeom>
            <a:avLst/>
            <a:gdLst>
              <a:gd name="connsiteX0" fmla="*/ 0 w 784860"/>
              <a:gd name="connsiteY0" fmla="*/ 327660 h 327660"/>
              <a:gd name="connsiteX1" fmla="*/ 411480 w 784860"/>
              <a:gd name="connsiteY1" fmla="*/ 0 h 327660"/>
              <a:gd name="connsiteX2" fmla="*/ 784860 w 784860"/>
              <a:gd name="connsiteY2" fmla="*/ 327660 h 327660"/>
            </a:gdLst>
            <a:ahLst/>
            <a:cxnLst>
              <a:cxn ang="0">
                <a:pos x="connsiteX0" y="connsiteY0"/>
              </a:cxn>
              <a:cxn ang="0">
                <a:pos x="connsiteX1" y="connsiteY1"/>
              </a:cxn>
              <a:cxn ang="0">
                <a:pos x="connsiteX2" y="connsiteY2"/>
              </a:cxn>
            </a:cxnLst>
            <a:rect l="l" t="t" r="r" b="b"/>
            <a:pathLst>
              <a:path w="784860" h="327660">
                <a:moveTo>
                  <a:pt x="0" y="327660"/>
                </a:moveTo>
                <a:cubicBezTo>
                  <a:pt x="140335" y="163830"/>
                  <a:pt x="280670" y="0"/>
                  <a:pt x="411480" y="0"/>
                </a:cubicBezTo>
                <a:cubicBezTo>
                  <a:pt x="542290" y="0"/>
                  <a:pt x="754380" y="270510"/>
                  <a:pt x="784860" y="327660"/>
                </a:cubicBezTo>
              </a:path>
            </a:pathLst>
          </a:custGeom>
          <a:solidFill>
            <a:schemeClr val="accent4">
              <a:lumMod val="75000"/>
              <a:alpha val="47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1"/>
        <p:cNvGrpSpPr/>
        <p:nvPr/>
      </p:nvGrpSpPr>
      <p:grpSpPr>
        <a:xfrm>
          <a:off x="0" y="0"/>
          <a:ext cx="0" cy="0"/>
          <a:chOff x="0" y="0"/>
          <a:chExt cx="0" cy="0"/>
        </a:xfrm>
      </p:grpSpPr>
      <p:sp>
        <p:nvSpPr>
          <p:cNvPr id="132" name="Shape 132"/>
          <p:cNvSpPr txBox="1"/>
          <p:nvPr/>
        </p:nvSpPr>
        <p:spPr>
          <a:xfrm>
            <a:off x="1042600" y="123500"/>
            <a:ext cx="7949100" cy="878100"/>
          </a:xfrm>
          <a:prstGeom prst="rect">
            <a:avLst/>
          </a:prstGeom>
          <a:noFill/>
          <a:ln>
            <a:noFill/>
          </a:ln>
        </p:spPr>
        <p:txBody>
          <a:bodyPr lIns="91425" tIns="91425" rIns="91425" bIns="91425" anchor="t" anchorCtr="0">
            <a:noAutofit/>
          </a:bodyPr>
          <a:lstStyle/>
          <a:p>
            <a:pPr lvl="0" algn="ctr">
              <a:spcBef>
                <a:spcPts val="0"/>
              </a:spcBef>
              <a:buNone/>
            </a:pPr>
            <a:r>
              <a:rPr lang="en" sz="4500" dirty="0" smtClean="0">
                <a:solidFill>
                  <a:srgbClr val="C00000"/>
                </a:solidFill>
                <a:latin typeface="Varela Round"/>
                <a:ea typeface="Varela Round"/>
                <a:cs typeface="Varela Round"/>
                <a:sym typeface="Varela Round"/>
              </a:rPr>
              <a:t>KL-Tree</a:t>
            </a:r>
            <a:r>
              <a:rPr lang="en" sz="4500" dirty="0" smtClean="0">
                <a:solidFill>
                  <a:srgbClr val="6D6E72"/>
                </a:solidFill>
                <a:latin typeface="Varela Round"/>
                <a:ea typeface="Varela Round"/>
                <a:cs typeface="Varela Round"/>
                <a:sym typeface="Varela Round"/>
              </a:rPr>
              <a:t> Learning</a:t>
            </a:r>
            <a:endParaRPr lang="en" sz="4500" dirty="0">
              <a:solidFill>
                <a:srgbClr val="CC0000"/>
              </a:solidFill>
              <a:latin typeface="Varela Round"/>
              <a:ea typeface="Varela Round"/>
              <a:cs typeface="Varela Round"/>
              <a:sym typeface="Varela Round"/>
            </a:endParaRPr>
          </a:p>
        </p:txBody>
      </p:sp>
      <p:pic>
        <p:nvPicPr>
          <p:cNvPr id="138" name="Shape 138"/>
          <p:cNvPicPr preferRelativeResize="0"/>
          <p:nvPr/>
        </p:nvPicPr>
        <p:blipFill>
          <a:blip r:embed="rId3">
            <a:alphaModFix/>
          </a:blip>
          <a:stretch>
            <a:fillRect/>
          </a:stretch>
        </p:blipFill>
        <p:spPr>
          <a:xfrm>
            <a:off x="5747587" y="923150"/>
            <a:ext cx="3160949" cy="2046650"/>
          </a:xfrm>
          <a:prstGeom prst="rect">
            <a:avLst/>
          </a:prstGeom>
          <a:noFill/>
          <a:ln>
            <a:noFill/>
          </a:ln>
        </p:spPr>
      </p:pic>
      <p:pic>
        <p:nvPicPr>
          <p:cNvPr id="140" name="Shape 140"/>
          <p:cNvPicPr preferRelativeResize="0"/>
          <p:nvPr/>
        </p:nvPicPr>
        <p:blipFill>
          <a:blip r:embed="rId4">
            <a:alphaModFix/>
          </a:blip>
          <a:stretch>
            <a:fillRect/>
          </a:stretch>
        </p:blipFill>
        <p:spPr>
          <a:xfrm>
            <a:off x="5747600" y="3047025"/>
            <a:ext cx="3120224" cy="2096474"/>
          </a:xfrm>
          <a:prstGeom prst="rect">
            <a:avLst/>
          </a:prstGeom>
          <a:noFill/>
          <a:ln>
            <a:noFill/>
          </a:ln>
        </p:spPr>
      </p:pic>
      <p:sp>
        <p:nvSpPr>
          <p:cNvPr id="2" name="TextBox 1"/>
          <p:cNvSpPr txBox="1"/>
          <p:nvPr/>
        </p:nvSpPr>
        <p:spPr>
          <a:xfrm>
            <a:off x="4624074" y="1641011"/>
            <a:ext cx="960607" cy="307777"/>
          </a:xfrm>
          <a:prstGeom prst="rect">
            <a:avLst/>
          </a:prstGeom>
          <a:noFill/>
        </p:spPr>
        <p:txBody>
          <a:bodyPr wrap="square" rtlCol="0">
            <a:spAutoFit/>
          </a:bodyPr>
          <a:lstStyle/>
          <a:p>
            <a:r>
              <a:rPr lang="en-US" b="1" dirty="0" smtClean="0">
                <a:solidFill>
                  <a:srgbClr val="C00000"/>
                </a:solidFill>
                <a:latin typeface="Varela Round" panose="00000500000000000000" charset="-79"/>
                <a:cs typeface="Varela Round" panose="00000500000000000000" charset="-79"/>
              </a:rPr>
              <a:t>Age &lt; 38</a:t>
            </a:r>
            <a:endParaRPr lang="en-US" b="1" dirty="0">
              <a:solidFill>
                <a:srgbClr val="C00000"/>
              </a:solidFill>
              <a:latin typeface="Varela Round" panose="00000500000000000000" charset="-79"/>
              <a:cs typeface="Varela Round" panose="00000500000000000000" charset="-79"/>
            </a:endParaRPr>
          </a:p>
        </p:txBody>
      </p:sp>
      <p:sp>
        <p:nvSpPr>
          <p:cNvPr id="12" name="TextBox 11"/>
          <p:cNvSpPr txBox="1"/>
          <p:nvPr/>
        </p:nvSpPr>
        <p:spPr>
          <a:xfrm>
            <a:off x="4624073" y="4072773"/>
            <a:ext cx="960607" cy="307777"/>
          </a:xfrm>
          <a:prstGeom prst="rect">
            <a:avLst/>
          </a:prstGeom>
          <a:noFill/>
        </p:spPr>
        <p:txBody>
          <a:bodyPr wrap="square" rtlCol="0">
            <a:spAutoFit/>
          </a:bodyPr>
          <a:lstStyle/>
          <a:p>
            <a:r>
              <a:rPr lang="en-US" b="1" dirty="0" smtClean="0">
                <a:solidFill>
                  <a:srgbClr val="C00000"/>
                </a:solidFill>
                <a:latin typeface="Varela Round" panose="00000500000000000000" charset="-79"/>
                <a:cs typeface="Varela Round" panose="00000500000000000000" charset="-79"/>
              </a:rPr>
              <a:t>Age &gt; 38</a:t>
            </a:r>
            <a:endParaRPr lang="en-US" b="1" dirty="0">
              <a:solidFill>
                <a:srgbClr val="C00000"/>
              </a:solidFill>
              <a:latin typeface="Varela Round" panose="00000500000000000000" charset="-79"/>
              <a:cs typeface="Varela Round" panose="00000500000000000000" charset="-79"/>
            </a:endParaRPr>
          </a:p>
        </p:txBody>
      </p:sp>
      <p:cxnSp>
        <p:nvCxnSpPr>
          <p:cNvPr id="4" name="Elbow Connector 3"/>
          <p:cNvCxnSpPr/>
          <p:nvPr/>
        </p:nvCxnSpPr>
        <p:spPr>
          <a:xfrm>
            <a:off x="4239491" y="2969800"/>
            <a:ext cx="1508096" cy="1102973"/>
          </a:xfrm>
          <a:prstGeom prst="bentConnector3">
            <a:avLst>
              <a:gd name="adj1" fmla="val 28870"/>
            </a:avLst>
          </a:prstGeom>
          <a:ln w="76200">
            <a:solidFill>
              <a:srgbClr val="6D6E7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138" idx="1"/>
          </p:cNvCxnSpPr>
          <p:nvPr/>
        </p:nvCxnSpPr>
        <p:spPr>
          <a:xfrm flipV="1">
            <a:off x="4239491" y="1946475"/>
            <a:ext cx="1508096" cy="1023325"/>
          </a:xfrm>
          <a:prstGeom prst="bentConnector3">
            <a:avLst>
              <a:gd name="adj1" fmla="val 28871"/>
            </a:avLst>
          </a:prstGeom>
          <a:ln w="76200">
            <a:solidFill>
              <a:srgbClr val="6D6E72"/>
            </a:solidFill>
            <a:tailEnd type="triangle"/>
          </a:ln>
        </p:spPr>
        <p:style>
          <a:lnRef idx="1">
            <a:schemeClr val="accent1"/>
          </a:lnRef>
          <a:fillRef idx="0">
            <a:schemeClr val="accent1"/>
          </a:fillRef>
          <a:effectRef idx="0">
            <a:schemeClr val="accent1"/>
          </a:effectRef>
          <a:fontRef idx="minor">
            <a:schemeClr val="tx1"/>
          </a:fontRef>
        </p:style>
      </p:cxnSp>
      <p:pic>
        <p:nvPicPr>
          <p:cNvPr id="139" name="Shape 139"/>
          <p:cNvPicPr preferRelativeResize="0"/>
          <p:nvPr/>
        </p:nvPicPr>
        <p:blipFill>
          <a:blip r:embed="rId5">
            <a:alphaModFix/>
          </a:blip>
          <a:stretch>
            <a:fillRect/>
          </a:stretch>
        </p:blipFill>
        <p:spPr>
          <a:xfrm>
            <a:off x="936200" y="1668150"/>
            <a:ext cx="3597825" cy="2608499"/>
          </a:xfrm>
          <a:prstGeom prst="rect">
            <a:avLst/>
          </a:prstGeom>
          <a:noFill/>
          <a:ln>
            <a:noFill/>
          </a:ln>
        </p:spPr>
      </p:pic>
      <p:sp>
        <p:nvSpPr>
          <p:cNvPr id="16" name="TextBox 15"/>
          <p:cNvSpPr txBox="1"/>
          <p:nvPr/>
        </p:nvSpPr>
        <p:spPr>
          <a:xfrm>
            <a:off x="1574358" y="1916266"/>
            <a:ext cx="803082" cy="215444"/>
          </a:xfrm>
          <a:prstGeom prst="rect">
            <a:avLst/>
          </a:prstGeom>
          <a:noFill/>
        </p:spPr>
        <p:txBody>
          <a:bodyPr wrap="square" rtlCol="0">
            <a:spAutoFit/>
          </a:bodyPr>
          <a:lstStyle/>
          <a:p>
            <a:r>
              <a:rPr lang="en-US" sz="800" dirty="0" smtClean="0">
                <a:solidFill>
                  <a:srgbClr val="5E5D5E"/>
                </a:solidFill>
                <a:latin typeface="Times New Roman" panose="02020603050405020304" pitchFamily="18" charset="0"/>
                <a:cs typeface="Times New Roman" panose="02020603050405020304" pitchFamily="18" charset="0"/>
              </a:rPr>
              <a:t>Sum of</a:t>
            </a:r>
            <a:endParaRPr lang="en-US" sz="800" dirty="0">
              <a:solidFill>
                <a:srgbClr val="5E5D5E"/>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6227197" y="3198120"/>
            <a:ext cx="803082" cy="200055"/>
          </a:xfrm>
          <a:prstGeom prst="rect">
            <a:avLst/>
          </a:prstGeom>
          <a:noFill/>
        </p:spPr>
        <p:txBody>
          <a:bodyPr wrap="square" rtlCol="0">
            <a:spAutoFit/>
          </a:bodyPr>
          <a:lstStyle/>
          <a:p>
            <a:r>
              <a:rPr lang="en-US" sz="700" dirty="0" smtClean="0">
                <a:solidFill>
                  <a:srgbClr val="5E5D5E"/>
                </a:solidFill>
                <a:latin typeface="Times New Roman" panose="02020603050405020304" pitchFamily="18" charset="0"/>
                <a:cs typeface="Times New Roman" panose="02020603050405020304" pitchFamily="18" charset="0"/>
              </a:rPr>
              <a:t>Sum of</a:t>
            </a:r>
            <a:endParaRPr lang="en-US" sz="700" dirty="0">
              <a:solidFill>
                <a:srgbClr val="5E5D5E"/>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6282856" y="1052667"/>
            <a:ext cx="803082" cy="200055"/>
          </a:xfrm>
          <a:prstGeom prst="rect">
            <a:avLst/>
          </a:prstGeom>
          <a:noFill/>
        </p:spPr>
        <p:txBody>
          <a:bodyPr wrap="square" rtlCol="0">
            <a:spAutoFit/>
          </a:bodyPr>
          <a:lstStyle/>
          <a:p>
            <a:r>
              <a:rPr lang="en-US" sz="700" dirty="0" smtClean="0">
                <a:solidFill>
                  <a:srgbClr val="5E5D5E"/>
                </a:solidFill>
                <a:latin typeface="Times New Roman" panose="02020603050405020304" pitchFamily="18" charset="0"/>
                <a:cs typeface="Times New Roman" panose="02020603050405020304" pitchFamily="18" charset="0"/>
              </a:rPr>
              <a:t>Sum of</a:t>
            </a:r>
            <a:endParaRPr lang="en-US" sz="700" dirty="0">
              <a:solidFill>
                <a:srgbClr val="5E5D5E"/>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sp>
        <p:nvSpPr>
          <p:cNvPr id="146" name="Shape 146"/>
          <p:cNvSpPr txBox="1">
            <a:spLocks noGrp="1"/>
          </p:cNvSpPr>
          <p:nvPr>
            <p:ph type="title"/>
          </p:nvPr>
        </p:nvSpPr>
        <p:spPr>
          <a:xfrm>
            <a:off x="1040650" y="64025"/>
            <a:ext cx="7791600" cy="572700"/>
          </a:xfrm>
          <a:prstGeom prst="rect">
            <a:avLst/>
          </a:prstGeom>
        </p:spPr>
        <p:txBody>
          <a:bodyPr lIns="91425" tIns="91425" rIns="91425" bIns="91425" anchor="t" anchorCtr="0">
            <a:noAutofit/>
          </a:bodyPr>
          <a:lstStyle/>
          <a:p>
            <a:pPr lvl="0" rtl="0">
              <a:spcBef>
                <a:spcPts val="0"/>
              </a:spcBef>
              <a:buNone/>
            </a:pPr>
            <a:r>
              <a:rPr lang="en" sz="4500">
                <a:solidFill>
                  <a:srgbClr val="6D6E72"/>
                </a:solidFill>
                <a:latin typeface="Varela Round"/>
                <a:ea typeface="Varela Round"/>
                <a:cs typeface="Varela Round"/>
                <a:sym typeface="Varela Round"/>
              </a:rPr>
              <a:t>Tree of </a:t>
            </a:r>
            <a:r>
              <a:rPr lang="en" sz="4500">
                <a:solidFill>
                  <a:srgbClr val="CC0000"/>
                </a:solidFill>
                <a:latin typeface="Varela Round"/>
                <a:ea typeface="Varela Round"/>
                <a:cs typeface="Varela Round"/>
                <a:sym typeface="Varela Round"/>
              </a:rPr>
              <a:t>Distributions</a:t>
            </a:r>
          </a:p>
        </p:txBody>
      </p:sp>
      <p:sp>
        <p:nvSpPr>
          <p:cNvPr id="147" name="Shape 147"/>
          <p:cNvSpPr txBox="1"/>
          <p:nvPr/>
        </p:nvSpPr>
        <p:spPr>
          <a:xfrm>
            <a:off x="537350" y="2975075"/>
            <a:ext cx="315300" cy="325200"/>
          </a:xfrm>
          <a:prstGeom prst="rect">
            <a:avLst/>
          </a:prstGeom>
          <a:noFill/>
          <a:ln>
            <a:noFill/>
          </a:ln>
        </p:spPr>
        <p:txBody>
          <a:bodyPr lIns="91425" tIns="91425" rIns="91425" bIns="91425" anchor="t" anchorCtr="0">
            <a:noAutofit/>
          </a:bodyPr>
          <a:lstStyle/>
          <a:p>
            <a:pPr lvl="0" rtl="0">
              <a:spcBef>
                <a:spcPts val="0"/>
              </a:spcBef>
              <a:buNone/>
            </a:pPr>
            <a:endParaRPr>
              <a:solidFill>
                <a:srgbClr val="B7B7B7"/>
              </a:solidFill>
              <a:latin typeface="Varela Round"/>
              <a:ea typeface="Varela Round"/>
              <a:cs typeface="Varela Round"/>
              <a:sym typeface="Varela Round"/>
            </a:endParaRPr>
          </a:p>
        </p:txBody>
      </p:sp>
      <p:sp>
        <p:nvSpPr>
          <p:cNvPr id="148" name="Shape 148"/>
          <p:cNvSpPr txBox="1"/>
          <p:nvPr/>
        </p:nvSpPr>
        <p:spPr>
          <a:xfrm>
            <a:off x="-7769" y="3731635"/>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B7B7B7"/>
                </a:solidFill>
                <a:latin typeface="Varela Round"/>
                <a:ea typeface="Varela Round"/>
                <a:cs typeface="Varela Round"/>
                <a:sym typeface="Varela Round"/>
              </a:rPr>
              <a:t>Depth 5</a:t>
            </a:r>
          </a:p>
        </p:txBody>
      </p:sp>
      <p:sp>
        <p:nvSpPr>
          <p:cNvPr id="149" name="Shape 149"/>
          <p:cNvSpPr txBox="1"/>
          <p:nvPr/>
        </p:nvSpPr>
        <p:spPr>
          <a:xfrm>
            <a:off x="-7769" y="2599175"/>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B7B7B7"/>
                </a:solidFill>
                <a:latin typeface="Varela Round"/>
                <a:ea typeface="Varela Round"/>
                <a:cs typeface="Varela Round"/>
                <a:sym typeface="Varela Round"/>
              </a:rPr>
              <a:t>Depth 4</a:t>
            </a:r>
          </a:p>
        </p:txBody>
      </p:sp>
      <p:sp>
        <p:nvSpPr>
          <p:cNvPr id="150" name="Shape 150"/>
          <p:cNvSpPr txBox="1"/>
          <p:nvPr/>
        </p:nvSpPr>
        <p:spPr>
          <a:xfrm>
            <a:off x="-7769" y="1216713"/>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B7B7B7"/>
                </a:solidFill>
                <a:latin typeface="Varela Round"/>
                <a:ea typeface="Varela Round"/>
                <a:cs typeface="Varela Round"/>
                <a:sym typeface="Varela Round"/>
              </a:rPr>
              <a:t>Depth 3</a:t>
            </a:r>
          </a:p>
        </p:txBody>
      </p:sp>
      <p:sp>
        <p:nvSpPr>
          <p:cNvPr id="151" name="Shape 151"/>
          <p:cNvSpPr/>
          <p:nvPr/>
        </p:nvSpPr>
        <p:spPr>
          <a:xfrm>
            <a:off x="290680" y="640261"/>
            <a:ext cx="177300" cy="275700"/>
          </a:xfrm>
          <a:prstGeom prst="up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rot="10800000">
            <a:off x="290680" y="4398447"/>
            <a:ext cx="177300" cy="275700"/>
          </a:xfrm>
          <a:prstGeom prst="up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0165" r="11647" b="23052"/>
          <a:stretch/>
        </p:blipFill>
        <p:spPr>
          <a:xfrm>
            <a:off x="1040650" y="1037230"/>
            <a:ext cx="8022234" cy="3372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5500" y="64025"/>
            <a:ext cx="7856700" cy="572700"/>
          </a:xfrm>
          <a:prstGeom prst="rect">
            <a:avLst/>
          </a:prstGeom>
        </p:spPr>
        <p:txBody>
          <a:bodyPr lIns="91425" tIns="91425" rIns="91425" bIns="91425" anchor="t" anchorCtr="0">
            <a:noAutofit/>
          </a:bodyPr>
          <a:lstStyle/>
          <a:p>
            <a:pPr lvl="0" rtl="0">
              <a:spcBef>
                <a:spcPts val="0"/>
              </a:spcBef>
              <a:buNone/>
            </a:pPr>
            <a:r>
              <a:rPr lang="en" sz="4500" dirty="0">
                <a:solidFill>
                  <a:srgbClr val="6D6E72"/>
                </a:solidFill>
                <a:latin typeface="Varela Round"/>
                <a:ea typeface="Varela Round"/>
                <a:cs typeface="Varela Round"/>
                <a:sym typeface="Varela Round"/>
              </a:rPr>
              <a:t>The </a:t>
            </a:r>
            <a:r>
              <a:rPr lang="en" sz="4500" dirty="0">
                <a:solidFill>
                  <a:srgbClr val="CC0000"/>
                </a:solidFill>
                <a:latin typeface="Varela Round"/>
                <a:ea typeface="Varela Round"/>
                <a:cs typeface="Varela Round"/>
                <a:sym typeface="Varela Round"/>
              </a:rPr>
              <a:t>Outcome</a:t>
            </a:r>
          </a:p>
        </p:txBody>
      </p:sp>
      <p:sp>
        <p:nvSpPr>
          <p:cNvPr id="174" name="Shape 174"/>
          <p:cNvSpPr txBox="1"/>
          <p:nvPr/>
        </p:nvSpPr>
        <p:spPr>
          <a:xfrm>
            <a:off x="1353375" y="3598950"/>
            <a:ext cx="1781400" cy="1452000"/>
          </a:xfrm>
          <a:prstGeom prst="rect">
            <a:avLst/>
          </a:prstGeom>
          <a:noFill/>
          <a:ln>
            <a:noFill/>
          </a:ln>
        </p:spPr>
        <p:txBody>
          <a:bodyPr lIns="91425" tIns="91425" rIns="91425" bIns="91425" anchor="t" anchorCtr="0">
            <a:noAutofit/>
          </a:bodyPr>
          <a:lstStyle/>
          <a:p>
            <a:pPr lvl="0" algn="ctr">
              <a:spcBef>
                <a:spcPts val="0"/>
              </a:spcBef>
              <a:buNone/>
            </a:pPr>
            <a:r>
              <a:rPr lang="en" b="1" dirty="0">
                <a:solidFill>
                  <a:srgbClr val="666666"/>
                </a:solidFill>
                <a:latin typeface="Varela Round"/>
                <a:ea typeface="Varela Round"/>
                <a:cs typeface="Varela Round"/>
                <a:sym typeface="Varela Round"/>
              </a:rPr>
              <a:t>Age &gt; 38</a:t>
            </a:r>
          </a:p>
          <a:p>
            <a:pPr lvl="0" algn="ctr">
              <a:spcBef>
                <a:spcPts val="0"/>
              </a:spcBef>
              <a:buNone/>
            </a:pPr>
            <a:r>
              <a:rPr lang="en" b="1" dirty="0">
                <a:solidFill>
                  <a:srgbClr val="666666"/>
                </a:solidFill>
                <a:latin typeface="Varela Round"/>
                <a:ea typeface="Varela Round"/>
                <a:cs typeface="Varela Round"/>
                <a:sym typeface="Varela Round"/>
              </a:rPr>
              <a:t>NO Resp Disease</a:t>
            </a:r>
          </a:p>
          <a:p>
            <a:pPr lvl="0" algn="ctr">
              <a:spcBef>
                <a:spcPts val="0"/>
              </a:spcBef>
              <a:buNone/>
            </a:pPr>
            <a:r>
              <a:rPr lang="en" b="1" dirty="0" smtClean="0">
                <a:solidFill>
                  <a:srgbClr val="666666"/>
                </a:solidFill>
                <a:latin typeface="Varela Round"/>
                <a:ea typeface="Varela Round"/>
                <a:cs typeface="Varela Round"/>
                <a:sym typeface="Varela Round"/>
              </a:rPr>
              <a:t>Artery </a:t>
            </a:r>
            <a:r>
              <a:rPr lang="en" b="1" dirty="0">
                <a:solidFill>
                  <a:srgbClr val="666666"/>
                </a:solidFill>
                <a:latin typeface="Varela Round"/>
                <a:ea typeface="Varela Round"/>
                <a:cs typeface="Varela Round"/>
                <a:sym typeface="Varela Round"/>
              </a:rPr>
              <a:t>Disease</a:t>
            </a:r>
          </a:p>
          <a:p>
            <a:pPr lvl="0" algn="ctr">
              <a:spcBef>
                <a:spcPts val="0"/>
              </a:spcBef>
              <a:buNone/>
            </a:pPr>
            <a:r>
              <a:rPr lang="en" b="1" u="sng" dirty="0">
                <a:solidFill>
                  <a:srgbClr val="CC0000"/>
                </a:solidFill>
                <a:latin typeface="Varela Round"/>
                <a:ea typeface="Varela Round"/>
                <a:cs typeface="Varela Round"/>
                <a:sym typeface="Varela Round"/>
              </a:rPr>
              <a:t>IN Cardiac ICU</a:t>
            </a:r>
          </a:p>
        </p:txBody>
      </p:sp>
      <p:sp>
        <p:nvSpPr>
          <p:cNvPr id="175" name="Shape 175"/>
          <p:cNvSpPr/>
          <p:nvPr/>
        </p:nvSpPr>
        <p:spPr>
          <a:xfrm>
            <a:off x="985575" y="1172314"/>
            <a:ext cx="2517000" cy="2408100"/>
          </a:xfrm>
          <a:prstGeom prst="ellipse">
            <a:avLst/>
          </a:prstGeom>
          <a:solidFill>
            <a:srgbClr val="FFFFFF"/>
          </a:solidFill>
          <a:ln w="76200" cap="flat" cmpd="sng">
            <a:solidFill>
              <a:srgbClr val="38761D"/>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76" name="Shape 176"/>
          <p:cNvSpPr/>
          <p:nvPr/>
        </p:nvSpPr>
        <p:spPr>
          <a:xfrm>
            <a:off x="3735888" y="1085225"/>
            <a:ext cx="2517000" cy="2511000"/>
          </a:xfrm>
          <a:prstGeom prst="ellipse">
            <a:avLst/>
          </a:prstGeom>
          <a:solidFill>
            <a:srgbClr val="FFFFFF"/>
          </a:solidFill>
          <a:ln w="76200" cap="flat" cmpd="sng">
            <a:solidFill>
              <a:srgbClr val="3D85C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177" name="Shape 177" descr="cardiac_ICU_NO_dist.png"/>
          <p:cNvPicPr preferRelativeResize="0"/>
          <p:nvPr/>
        </p:nvPicPr>
        <p:blipFill>
          <a:blip r:embed="rId3">
            <a:alphaModFix/>
          </a:blip>
          <a:stretch>
            <a:fillRect/>
          </a:stretch>
        </p:blipFill>
        <p:spPr>
          <a:xfrm>
            <a:off x="4011585" y="1628125"/>
            <a:ext cx="1950414" cy="1409550"/>
          </a:xfrm>
          <a:prstGeom prst="rect">
            <a:avLst/>
          </a:prstGeom>
          <a:noFill/>
          <a:ln>
            <a:noFill/>
          </a:ln>
        </p:spPr>
      </p:pic>
      <p:pic>
        <p:nvPicPr>
          <p:cNvPr id="178" name="Shape 178" descr="cardiac_ICU_YES_dist.png"/>
          <p:cNvPicPr preferRelativeResize="0"/>
          <p:nvPr/>
        </p:nvPicPr>
        <p:blipFill>
          <a:blip r:embed="rId4">
            <a:alphaModFix/>
          </a:blip>
          <a:stretch>
            <a:fillRect/>
          </a:stretch>
        </p:blipFill>
        <p:spPr>
          <a:xfrm>
            <a:off x="1290257" y="1649207"/>
            <a:ext cx="1921250" cy="1388472"/>
          </a:xfrm>
          <a:prstGeom prst="rect">
            <a:avLst/>
          </a:prstGeom>
          <a:noFill/>
          <a:ln>
            <a:noFill/>
          </a:ln>
        </p:spPr>
      </p:pic>
      <p:sp>
        <p:nvSpPr>
          <p:cNvPr id="179" name="Shape 179"/>
          <p:cNvSpPr txBox="1"/>
          <p:nvPr/>
        </p:nvSpPr>
        <p:spPr>
          <a:xfrm>
            <a:off x="1810400"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0" name="Shape 180"/>
          <p:cNvSpPr/>
          <p:nvPr/>
        </p:nvSpPr>
        <p:spPr>
          <a:xfrm>
            <a:off x="6462626" y="1087937"/>
            <a:ext cx="2517000" cy="2511000"/>
          </a:xfrm>
          <a:prstGeom prst="ellipse">
            <a:avLst/>
          </a:prstGeom>
          <a:solidFill>
            <a:srgbClr val="FFFFFF"/>
          </a:solidFill>
          <a:ln w="76200" cap="flat" cmpd="sng">
            <a:solidFill>
              <a:srgbClr val="A64D7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A64D79"/>
              </a:solidFill>
            </a:endParaRPr>
          </a:p>
        </p:txBody>
      </p:sp>
      <p:pic>
        <p:nvPicPr>
          <p:cNvPr id="181" name="Shape 181"/>
          <p:cNvPicPr preferRelativeResize="0"/>
          <p:nvPr/>
        </p:nvPicPr>
        <p:blipFill>
          <a:blip r:embed="rId5">
            <a:alphaModFix/>
          </a:blip>
          <a:stretch>
            <a:fillRect/>
          </a:stretch>
        </p:blipFill>
        <p:spPr>
          <a:xfrm>
            <a:off x="6701074" y="1635959"/>
            <a:ext cx="2019975" cy="1409540"/>
          </a:xfrm>
          <a:prstGeom prst="rect">
            <a:avLst/>
          </a:prstGeom>
          <a:noFill/>
          <a:ln>
            <a:noFill/>
          </a:ln>
        </p:spPr>
      </p:pic>
      <p:sp>
        <p:nvSpPr>
          <p:cNvPr id="182" name="Shape 182"/>
          <p:cNvSpPr txBox="1"/>
          <p:nvPr/>
        </p:nvSpPr>
        <p:spPr>
          <a:xfrm>
            <a:off x="4540500"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3" name="Shape 183"/>
          <p:cNvSpPr txBox="1"/>
          <p:nvPr/>
        </p:nvSpPr>
        <p:spPr>
          <a:xfrm>
            <a:off x="7262737"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4" name="Shape 184"/>
          <p:cNvSpPr txBox="1"/>
          <p:nvPr/>
        </p:nvSpPr>
        <p:spPr>
          <a:xfrm>
            <a:off x="4077500" y="3598950"/>
            <a:ext cx="1950300" cy="1452000"/>
          </a:xfrm>
          <a:prstGeom prst="rect">
            <a:avLst/>
          </a:prstGeom>
          <a:noFill/>
          <a:ln>
            <a:noFill/>
          </a:ln>
        </p:spPr>
        <p:txBody>
          <a:bodyPr lIns="91425" tIns="91425" rIns="91425" bIns="91425" anchor="t" anchorCtr="0">
            <a:noAutofit/>
          </a:bodyPr>
          <a:lstStyle/>
          <a:p>
            <a:pPr lvl="0" algn="ctr" rtl="0">
              <a:spcBef>
                <a:spcPts val="0"/>
              </a:spcBef>
              <a:buNone/>
            </a:pPr>
            <a:r>
              <a:rPr lang="en" b="1" dirty="0">
                <a:solidFill>
                  <a:srgbClr val="666666"/>
                </a:solidFill>
                <a:latin typeface="Varela Round"/>
                <a:ea typeface="Varela Round"/>
                <a:cs typeface="Varela Round"/>
                <a:sym typeface="Varela Round"/>
              </a:rPr>
              <a:t>Age &gt; 38</a:t>
            </a:r>
          </a:p>
          <a:p>
            <a:pPr lvl="0" algn="ctr" rtl="0">
              <a:spcBef>
                <a:spcPts val="0"/>
              </a:spcBef>
              <a:buNone/>
            </a:pPr>
            <a:r>
              <a:rPr lang="en" b="1" dirty="0">
                <a:solidFill>
                  <a:srgbClr val="666666"/>
                </a:solidFill>
                <a:latin typeface="Varela Round"/>
                <a:ea typeface="Varela Round"/>
                <a:cs typeface="Varela Round"/>
                <a:sym typeface="Varela Round"/>
              </a:rPr>
              <a:t>NO Resp </a:t>
            </a:r>
            <a:r>
              <a:rPr lang="en" b="1" dirty="0" smtClean="0">
                <a:solidFill>
                  <a:srgbClr val="666666"/>
                </a:solidFill>
                <a:latin typeface="Varela Round"/>
                <a:ea typeface="Varela Round"/>
                <a:cs typeface="Varela Round"/>
                <a:sym typeface="Varela Round"/>
              </a:rPr>
              <a:t>Disease</a:t>
            </a:r>
          </a:p>
          <a:p>
            <a:pPr lvl="0" algn="ctr" rtl="0">
              <a:spcBef>
                <a:spcPts val="0"/>
              </a:spcBef>
              <a:buNone/>
            </a:pPr>
            <a:r>
              <a:rPr lang="en" b="1" dirty="0" smtClean="0">
                <a:solidFill>
                  <a:srgbClr val="666666"/>
                </a:solidFill>
                <a:latin typeface="Varela Round"/>
                <a:ea typeface="Varela Round"/>
                <a:cs typeface="Varela Round"/>
                <a:sym typeface="Varela Round"/>
              </a:rPr>
              <a:t>Artery Disease</a:t>
            </a:r>
          </a:p>
          <a:p>
            <a:pPr lvl="0" algn="ctr" rtl="0">
              <a:spcBef>
                <a:spcPts val="0"/>
              </a:spcBef>
              <a:buNone/>
            </a:pPr>
            <a:r>
              <a:rPr lang="en" b="1" u="sng" dirty="0" smtClean="0">
                <a:solidFill>
                  <a:srgbClr val="CC0000"/>
                </a:solidFill>
                <a:latin typeface="Varela Round"/>
                <a:ea typeface="Varela Round"/>
                <a:cs typeface="Varela Round"/>
                <a:sym typeface="Varela Round"/>
              </a:rPr>
              <a:t>Not </a:t>
            </a:r>
            <a:r>
              <a:rPr lang="en" b="1" u="sng" dirty="0">
                <a:solidFill>
                  <a:srgbClr val="CC0000"/>
                </a:solidFill>
                <a:latin typeface="Varela Round"/>
                <a:ea typeface="Varela Round"/>
                <a:cs typeface="Varela Round"/>
                <a:sym typeface="Varela Round"/>
              </a:rPr>
              <a:t>IN Cardiac ICU</a:t>
            </a:r>
          </a:p>
        </p:txBody>
      </p:sp>
      <p:sp>
        <p:nvSpPr>
          <p:cNvPr id="185" name="Shape 185"/>
          <p:cNvSpPr txBox="1"/>
          <p:nvPr/>
        </p:nvSpPr>
        <p:spPr>
          <a:xfrm>
            <a:off x="6820362" y="3691500"/>
            <a:ext cx="1781400" cy="14520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666666"/>
                </a:solidFill>
                <a:latin typeface="Varela Round"/>
                <a:ea typeface="Varela Round"/>
                <a:cs typeface="Varela Round"/>
                <a:sym typeface="Varela Round"/>
              </a:rPr>
              <a:t>Age &gt; 77</a:t>
            </a:r>
          </a:p>
          <a:p>
            <a:pPr lvl="0" algn="ctr" rtl="0">
              <a:spcBef>
                <a:spcPts val="0"/>
              </a:spcBef>
              <a:buNone/>
            </a:pPr>
            <a:r>
              <a:rPr lang="en" b="1" dirty="0" smtClean="0">
                <a:solidFill>
                  <a:srgbClr val="666666"/>
                </a:solidFill>
                <a:latin typeface="Varela Round"/>
                <a:ea typeface="Varela Round"/>
                <a:cs typeface="Varela Round"/>
                <a:sym typeface="Varela Round"/>
              </a:rPr>
              <a:t>Atrial Fibrillation</a:t>
            </a:r>
            <a:endParaRPr lang="en" b="1" dirty="0">
              <a:solidFill>
                <a:srgbClr val="666666"/>
              </a:solidFill>
              <a:latin typeface="Varela Round"/>
              <a:ea typeface="Varela Round"/>
              <a:cs typeface="Varela Round"/>
              <a:sym typeface="Varela Roun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3857</TotalTime>
  <Words>1029</Words>
  <Application>Microsoft Office PowerPoint</Application>
  <PresentationFormat>On-screen Show (16:9)</PresentationFormat>
  <Paragraphs>110</Paragraphs>
  <Slides>12</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Unicode MS</vt:lpstr>
      <vt:lpstr>Arial Black</vt:lpstr>
      <vt:lpstr>Verdana</vt:lpstr>
      <vt:lpstr>Varela Round</vt:lpstr>
      <vt:lpstr>Times New Roman</vt:lpstr>
      <vt:lpstr>Wingdings</vt:lpstr>
      <vt:lpstr>Bauhaus 93</vt:lpstr>
      <vt:lpstr>simple-dark-2</vt:lpstr>
      <vt:lpstr>  Mitigating Alarm Fatigue with </vt:lpstr>
      <vt:lpstr>PowerPoint Presentation</vt:lpstr>
      <vt:lpstr>PowerPoint Presentation</vt:lpstr>
      <vt:lpstr>PowerPoint Presentation</vt:lpstr>
      <vt:lpstr>But…</vt:lpstr>
      <vt:lpstr>The Goals</vt:lpstr>
      <vt:lpstr>PowerPoint Presentation</vt:lpstr>
      <vt:lpstr>Tree of Distributions</vt:lpstr>
      <vt:lpstr>The Outcome</vt:lpstr>
      <vt:lpstr>Precise.ly</vt:lpstr>
      <vt:lpstr>Next Steps: Precise.ly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Mitigating Alarm Fatigue</dc:title>
  <dc:creator>Sameh Saleh</dc:creator>
  <cp:lastModifiedBy>Sameh Saleh</cp:lastModifiedBy>
  <cp:revision>172</cp:revision>
  <dcterms:modified xsi:type="dcterms:W3CDTF">2016-09-23T19:58:18Z</dcterms:modified>
</cp:coreProperties>
</file>